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0"/>
  </p:notesMasterIdLst>
  <p:sldIdLst>
    <p:sldId id="285"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 id="283" r:id="rId28"/>
    <p:sldId id="284" r:id="rId2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A548A1-2B93-41C0-81A8-51D36DEA5534}">
  <a:tblStyle styleId="{EFA548A1-2B93-41C0-81A8-51D36DEA5534}" styleName="Table_0">
    <a:wholeTbl>
      <a:tcTxStyle b="off" i="off">
        <a:font>
          <a:latin typeface="Helvetica Light"/>
          <a:ea typeface="Helvetica Light"/>
          <a:cs typeface="Helvetica Light"/>
        </a:font>
        <a:srgbClr val="000000"/>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fill>
          <a:solidFill>
            <a:srgbClr val="EBEBEB"/>
          </a:solidFill>
        </a:fill>
      </a:tcStyle>
    </a:wholeTbl>
    <a:band2H>
      <a:tcTxStyle b="off" i="off"/>
      <a:tcStyle>
        <a:tcBdr/>
        <a:fill>
          <a:solidFill>
            <a:srgbClr val="DCE5E6"/>
          </a:solidFill>
        </a:fill>
      </a:tcStyle>
    </a:band2H>
    <a:firstCol>
      <a:tcTxStyle b="on" i="off">
        <a:font>
          <a:latin typeface="Helvetica"/>
          <a:ea typeface="Helvetica"/>
          <a:cs typeface="Helvetica"/>
        </a:font>
        <a:srgbClr val="FFFFFF"/>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fill>
          <a:solidFill>
            <a:srgbClr val="5E7790"/>
          </a:solidFill>
        </a:fill>
      </a:tcStyle>
    </a:firstCol>
    <a:lastRow>
      <a:tcTxStyle b="on" i="off">
        <a:font>
          <a:latin typeface="Helvetica"/>
          <a:ea typeface="Helvetica"/>
          <a:cs typeface="Helvetica"/>
        </a:font>
        <a:srgbClr val="FFFFFF"/>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fill>
          <a:solidFill>
            <a:srgbClr val="5E7790"/>
          </a:solidFill>
        </a:fill>
      </a:tcStyle>
    </a:lastRow>
    <a:firstRow>
      <a:tcTxStyle b="on" i="off">
        <a:font>
          <a:latin typeface="Helvetica"/>
          <a:ea typeface="Helvetica"/>
          <a:cs typeface="Helvetica"/>
        </a:font>
        <a:srgbClr val="FFFFFF"/>
      </a:tcTxStyle>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fill>
          <a:solidFill>
            <a:srgbClr val="5E779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65"/>
    <p:restoredTop sz="76190"/>
  </p:normalViewPr>
  <p:slideViewPr>
    <p:cSldViewPr snapToGrid="0" snapToObjects="1">
      <p:cViewPr>
        <p:scale>
          <a:sx n="119" d="100"/>
          <a:sy n="119" d="100"/>
        </p:scale>
        <p:origin x="2688"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6702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So, back to our proposed methodology for encoding mensural music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CA" dirty="0" smtClean="0">
                <a:solidFill>
                  <a:srgbClr val="FF0000"/>
                </a:solidFill>
              </a:rPr>
              <a:t>3-step methodology</a:t>
            </a:r>
          </a:p>
          <a:p>
            <a:pPr lvl="0" rtl="0">
              <a:spcBef>
                <a:spcPts val="0"/>
              </a:spcBef>
              <a:buClr>
                <a:schemeClr val="dk1"/>
              </a:buClr>
              <a:buSzPct val="100000"/>
              <a:buFont typeface="Arial"/>
              <a:buNone/>
            </a:pPr>
            <a:endParaRPr lang="en-CA" dirty="0" smtClean="0">
              <a:solidFill>
                <a:srgbClr val="FF0000"/>
              </a:solidFill>
            </a:endParaRPr>
          </a:p>
          <a:p>
            <a:pPr marL="171450" lvl="0" indent="-171450" rtl="0">
              <a:spcBef>
                <a:spcPts val="0"/>
              </a:spcBef>
              <a:buClr>
                <a:schemeClr val="dk1"/>
              </a:buClr>
              <a:buSzPct val="100000"/>
              <a:buFont typeface="Arial" charset="0"/>
              <a:buChar char="•"/>
            </a:pPr>
            <a:r>
              <a:rPr lang="en-CA" dirty="0" smtClean="0">
                <a:solidFill>
                  <a:srgbClr val="FF0000"/>
                </a:solidFill>
              </a:rPr>
              <a:t>Modern</a:t>
            </a:r>
            <a:r>
              <a:rPr lang="en-CA" baseline="0" dirty="0" smtClean="0">
                <a:solidFill>
                  <a:srgbClr val="FF0000"/>
                </a:solidFill>
              </a:rPr>
              <a:t> values </a:t>
            </a:r>
            <a:r>
              <a:rPr lang="en-CA" baseline="0" dirty="0" smtClean="0">
                <a:solidFill>
                  <a:srgbClr val="FF0000"/>
                </a:solidFill>
                <a:sym typeface="Wingdings"/>
              </a:rPr>
              <a:t> </a:t>
            </a:r>
            <a:r>
              <a:rPr lang="en-CA" dirty="0" smtClean="0">
                <a:solidFill>
                  <a:srgbClr val="FF0000"/>
                </a:solidFill>
              </a:rPr>
              <a:t>Sibelius</a:t>
            </a:r>
          </a:p>
          <a:p>
            <a:pPr marL="171450" lvl="0" indent="-171450" rtl="0">
              <a:spcBef>
                <a:spcPts val="0"/>
              </a:spcBef>
              <a:buClr>
                <a:schemeClr val="dk1"/>
              </a:buClr>
              <a:buSzPct val="100000"/>
              <a:buFont typeface="Arial" charset="0"/>
              <a:buChar char="•"/>
            </a:pPr>
            <a:r>
              <a:rPr lang="en-CA" dirty="0" err="1" smtClean="0">
                <a:solidFill>
                  <a:srgbClr val="FF0000"/>
                </a:solidFill>
              </a:rPr>
              <a:t>Sibeliius</a:t>
            </a:r>
            <a:r>
              <a:rPr lang="en-CA" dirty="0" smtClean="0">
                <a:solidFill>
                  <a:srgbClr val="FF0000"/>
                </a:solidFill>
              </a:rPr>
              <a:t>,</a:t>
            </a:r>
            <a:r>
              <a:rPr lang="en-CA" baseline="0" dirty="0" smtClean="0">
                <a:solidFill>
                  <a:srgbClr val="FF0000"/>
                </a:solidFill>
              </a:rPr>
              <a:t> </a:t>
            </a:r>
            <a:r>
              <a:rPr lang="en-CA" baseline="0" dirty="0" err="1" smtClean="0">
                <a:solidFill>
                  <a:srgbClr val="FF0000"/>
                </a:solidFill>
              </a:rPr>
              <a:t>whiy</a:t>
            </a:r>
            <a:r>
              <a:rPr lang="en-CA" baseline="0" dirty="0" smtClean="0">
                <a:solidFill>
                  <a:srgbClr val="FF0000"/>
                </a:solidFill>
              </a:rPr>
              <a:t>? Plugin</a:t>
            </a:r>
          </a:p>
          <a:p>
            <a:pPr marL="171450" lvl="0" indent="-171450" rtl="0">
              <a:spcBef>
                <a:spcPts val="0"/>
              </a:spcBef>
              <a:buClr>
                <a:schemeClr val="dk1"/>
              </a:buClr>
              <a:buSzPct val="100000"/>
              <a:buFont typeface="Arial" charset="0"/>
              <a:buChar char="•"/>
            </a:pPr>
            <a:r>
              <a:rPr lang="en-CA" baseline="0" dirty="0" smtClean="0">
                <a:solidFill>
                  <a:srgbClr val="FF0000"/>
                </a:solidFill>
              </a:rPr>
              <a:t>CMN MEI </a:t>
            </a:r>
            <a:r>
              <a:rPr lang="en-CA" baseline="0" dirty="0" smtClean="0">
                <a:solidFill>
                  <a:srgbClr val="FF0000"/>
                </a:solidFill>
                <a:sym typeface="Wingdings"/>
              </a:rPr>
              <a:t> the transcription</a:t>
            </a:r>
          </a:p>
          <a:p>
            <a:pPr marL="0" lvl="0" indent="0" rtl="0">
              <a:spcBef>
                <a:spcPts val="0"/>
              </a:spcBef>
              <a:buClr>
                <a:schemeClr val="dk1"/>
              </a:buClr>
              <a:buSzPct val="100000"/>
              <a:buFont typeface="Arial" charset="0"/>
              <a:buNone/>
            </a:pPr>
            <a:r>
              <a:rPr lang="en-CA" baseline="0" dirty="0" smtClean="0">
                <a:solidFill>
                  <a:srgbClr val="FF0000"/>
                </a:solidFill>
                <a:sym typeface="Wingdings"/>
              </a:rPr>
              <a:t>	not the original manuscript</a:t>
            </a:r>
          </a:p>
          <a:p>
            <a:pPr marL="171450" lvl="0" indent="-171450" rtl="0">
              <a:spcBef>
                <a:spcPts val="0"/>
              </a:spcBef>
              <a:buClr>
                <a:schemeClr val="dk1"/>
              </a:buClr>
              <a:buSzPct val="100000"/>
              <a:buFont typeface="Arial" charset="0"/>
              <a:buChar char="•"/>
            </a:pPr>
            <a:r>
              <a:rPr lang="en-CA" baseline="0" dirty="0" smtClean="0">
                <a:solidFill>
                  <a:srgbClr val="FF0000"/>
                </a:solidFill>
                <a:sym typeface="Wingdings"/>
              </a:rPr>
              <a:t>Then, third step: Mensural MEI doc.</a:t>
            </a:r>
            <a:endParaRPr dirty="0">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Shape 1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3" name="Shape 1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solidFill>
                <a:srgbClr val="674EA7"/>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Shape 1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lnSpc>
                <a:spcPct val="118000"/>
              </a:lnSpc>
              <a:spcBef>
                <a:spcPts val="0"/>
              </a:spcBef>
              <a:buClr>
                <a:schemeClr val="dk1"/>
              </a:buClr>
            </a:pPr>
            <a:endParaRPr lang="e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smtClean="0">
                <a:solidFill>
                  <a:srgbClr val="351C75"/>
                </a:solidFill>
              </a:rPr>
              <a:t>Dots, modern: effect,</a:t>
            </a:r>
            <a:r>
              <a:rPr lang="en-CA" baseline="0" dirty="0" smtClean="0">
                <a:solidFill>
                  <a:srgbClr val="351C75"/>
                </a:solidFill>
              </a:rPr>
              <a:t> not the presence</a:t>
            </a:r>
          </a:p>
          <a:p>
            <a:pPr lvl="0">
              <a:spcBef>
                <a:spcPts val="0"/>
              </a:spcBef>
              <a:buNone/>
            </a:pPr>
            <a:r>
              <a:rPr lang="en" dirty="0" smtClean="0">
                <a:solidFill>
                  <a:srgbClr val="351C75"/>
                </a:solidFill>
              </a:rPr>
              <a:t>HACK</a:t>
            </a:r>
            <a:endParaRPr lang="en" dirty="0">
              <a:solidFill>
                <a:srgbClr val="351C75"/>
              </a:solidFill>
            </a:endParaRPr>
          </a:p>
          <a:p>
            <a:pPr lvl="0">
              <a:spcBef>
                <a:spcPts val="0"/>
              </a:spcBef>
              <a:buNone/>
            </a:pPr>
            <a:r>
              <a:rPr lang="en" dirty="0">
                <a:solidFill>
                  <a:srgbClr val="351C75"/>
                </a:solidFill>
              </a:rPr>
              <a:t>Does not mean anything</a:t>
            </a:r>
          </a:p>
          <a:p>
            <a:pPr lvl="0">
              <a:spcBef>
                <a:spcPts val="0"/>
              </a:spcBef>
              <a:buNone/>
            </a:pPr>
            <a:r>
              <a:rPr lang="en" dirty="0">
                <a:solidFill>
                  <a:srgbClr val="351C75"/>
                </a:solidFill>
              </a:rPr>
              <a:t>Is a way to enter metadata into the </a:t>
            </a:r>
            <a:r>
              <a:rPr lang="en" dirty="0" smtClean="0">
                <a:solidFill>
                  <a:srgbClr val="351C75"/>
                </a:solidFill>
              </a:rPr>
              <a:t>file</a:t>
            </a:r>
            <a:endParaRPr lang="en" dirty="0">
              <a:solidFill>
                <a:srgbClr val="351C75"/>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Shape 2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6" name="Shape 2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smtClean="0"/>
              <a:t>2 periods of mensural notation</a:t>
            </a:r>
          </a:p>
          <a:p>
            <a:pPr lvl="0">
              <a:spcBef>
                <a:spcPts val="0"/>
              </a:spcBef>
              <a:buNone/>
            </a:pPr>
            <a:r>
              <a:rPr lang="en-CA" dirty="0" smtClean="0"/>
              <a:t>Dealt</a:t>
            </a:r>
            <a:r>
              <a:rPr lang="en-CA" baseline="0" dirty="0" smtClean="0"/>
              <a:t> different in the interpretation of certain notes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00050" lvl="0" indent="-171450">
              <a:spcBef>
                <a:spcPts val="0"/>
              </a:spcBef>
              <a:buFont typeface="Arial" charset="0"/>
              <a:buChar char="•"/>
            </a:pPr>
            <a:r>
              <a:rPr lang="en" dirty="0" smtClean="0"/>
              <a:t>The </a:t>
            </a:r>
            <a:r>
              <a:rPr lang="en-CA" dirty="0" smtClean="0"/>
              <a:t>SECOND </a:t>
            </a:r>
            <a:r>
              <a:rPr lang="en" dirty="0" smtClean="0"/>
              <a:t>refers </a:t>
            </a:r>
            <a:r>
              <a:rPr lang="en" dirty="0"/>
              <a:t>to the </a:t>
            </a:r>
            <a:r>
              <a:rPr lang="en" b="1" dirty="0"/>
              <a:t>note </a:t>
            </a:r>
            <a:r>
              <a:rPr lang="en-CA" b="1" dirty="0" smtClean="0"/>
              <a:t>SHAPE</a:t>
            </a:r>
            <a:endParaRPr lang="en" b="1" dirty="0"/>
          </a:p>
          <a:p>
            <a:pPr marL="400050" lvl="0" indent="-171450">
              <a:spcBef>
                <a:spcPts val="0"/>
              </a:spcBef>
              <a:buFont typeface="Arial" charset="0"/>
              <a:buChar char="•"/>
            </a:pPr>
            <a:r>
              <a:rPr lang="en" dirty="0"/>
              <a:t>The </a:t>
            </a:r>
            <a:r>
              <a:rPr lang="en-CA" dirty="0" smtClean="0"/>
              <a:t>THIRD </a:t>
            </a:r>
            <a:r>
              <a:rPr lang="en" dirty="0" smtClean="0"/>
              <a:t>refers </a:t>
            </a:r>
            <a:r>
              <a:rPr lang="en" dirty="0"/>
              <a:t>to the </a:t>
            </a:r>
            <a:r>
              <a:rPr lang="en-CA" b="1" dirty="0" smtClean="0"/>
              <a:t>QUALITY</a:t>
            </a:r>
            <a:r>
              <a:rPr lang="en-CA" b="1" baseline="0" dirty="0" smtClean="0"/>
              <a:t> (P/I)</a:t>
            </a:r>
            <a:r>
              <a:rPr lang="en" b="1" dirty="0" smtClean="0"/>
              <a:t> </a:t>
            </a:r>
            <a:r>
              <a:rPr lang="en" b="1" dirty="0"/>
              <a:t>of the note</a:t>
            </a:r>
          </a:p>
          <a:p>
            <a:pPr lvl="0">
              <a:spcBef>
                <a:spcPts val="0"/>
              </a:spcBef>
              <a:buClr>
                <a:schemeClr val="dk1"/>
              </a:buClr>
              <a:buSzPct val="100000"/>
              <a:buFont typeface="Arial"/>
              <a:buNone/>
            </a:pPr>
            <a:endParaRPr dirty="0">
              <a:solidFill>
                <a:schemeClr val="dk1"/>
              </a:solidFill>
            </a:endParaRPr>
          </a:p>
          <a:p>
            <a:pPr lvl="0">
              <a:spcBef>
                <a:spcPts val="0"/>
              </a:spcBef>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rtl="0">
              <a:lnSpc>
                <a:spcPct val="115000"/>
              </a:lnSpc>
              <a:spcBef>
                <a:spcPts val="0"/>
              </a:spcBef>
              <a:spcAft>
                <a:spcPts val="1600"/>
              </a:spcAft>
              <a:buClr>
                <a:schemeClr val="dk1"/>
              </a:buClr>
              <a:buSzPct val="91666"/>
              <a:buFont typeface="Arial" charset="0"/>
              <a:buChar char="•"/>
            </a:pPr>
            <a:r>
              <a:rPr lang="en-CA" sz="1200" b="1" dirty="0" smtClean="0">
                <a:solidFill>
                  <a:schemeClr val="dk2"/>
                </a:solidFill>
              </a:rPr>
              <a:t>Mensural</a:t>
            </a:r>
            <a:r>
              <a:rPr lang="en-CA" sz="1200" b="1" baseline="0" dirty="0" smtClean="0">
                <a:solidFill>
                  <a:schemeClr val="dk2"/>
                </a:solidFill>
              </a:rPr>
              <a:t> music</a:t>
            </a:r>
            <a:r>
              <a:rPr lang="en-CA" sz="1200" baseline="0" dirty="0" smtClean="0">
                <a:solidFill>
                  <a:schemeClr val="dk2"/>
                </a:solidFill>
              </a:rPr>
              <a:t> looks like this…</a:t>
            </a:r>
          </a:p>
          <a:p>
            <a:pPr marL="171450" lvl="0" indent="-171450" rtl="0">
              <a:lnSpc>
                <a:spcPct val="115000"/>
              </a:lnSpc>
              <a:spcBef>
                <a:spcPts val="0"/>
              </a:spcBef>
              <a:spcAft>
                <a:spcPts val="1600"/>
              </a:spcAft>
              <a:buClr>
                <a:schemeClr val="dk1"/>
              </a:buClr>
              <a:buSzPct val="91666"/>
              <a:buFont typeface="Arial" charset="0"/>
              <a:buChar char="•"/>
            </a:pPr>
            <a:r>
              <a:rPr lang="en-CA" sz="1200" baseline="0" dirty="0" smtClean="0">
                <a:solidFill>
                  <a:schemeClr val="dk2"/>
                </a:solidFill>
              </a:rPr>
              <a:t>Its </a:t>
            </a:r>
            <a:r>
              <a:rPr lang="en-CA" sz="1200" b="1" baseline="0" dirty="0" smtClean="0">
                <a:solidFill>
                  <a:schemeClr val="dk2"/>
                </a:solidFill>
              </a:rPr>
              <a:t>name</a:t>
            </a:r>
            <a:r>
              <a:rPr lang="en-CA" sz="1200" baseline="0" dirty="0" smtClean="0">
                <a:solidFill>
                  <a:schemeClr val="dk2"/>
                </a:solidFill>
              </a:rPr>
              <a:t> is due to the use of this different system of notation, called </a:t>
            </a:r>
            <a:r>
              <a:rPr lang="en-CA" sz="1200" b="1" baseline="0" dirty="0" smtClean="0">
                <a:solidFill>
                  <a:schemeClr val="dk2"/>
                </a:solidFill>
              </a:rPr>
              <a:t>mensural notation</a:t>
            </a:r>
          </a:p>
          <a:p>
            <a:pPr marL="171450" lvl="0" indent="-171450" rtl="0">
              <a:lnSpc>
                <a:spcPct val="115000"/>
              </a:lnSpc>
              <a:spcBef>
                <a:spcPts val="0"/>
              </a:spcBef>
              <a:spcAft>
                <a:spcPts val="1600"/>
              </a:spcAft>
              <a:buClr>
                <a:schemeClr val="dk1"/>
              </a:buClr>
              <a:buSzPct val="91666"/>
              <a:buFont typeface="Arial" charset="0"/>
              <a:buChar char="•"/>
            </a:pPr>
            <a:r>
              <a:rPr lang="en-CA" sz="1200" baseline="0" dirty="0" smtClean="0">
                <a:solidFill>
                  <a:schemeClr val="dk2"/>
                </a:solidFill>
              </a:rPr>
              <a:t>Which was used in the </a:t>
            </a:r>
            <a:r>
              <a:rPr lang="en-CA" sz="1200" b="1" baseline="0" dirty="0" smtClean="0">
                <a:solidFill>
                  <a:schemeClr val="dk2"/>
                </a:solidFill>
              </a:rPr>
              <a:t>Late Middle Ages and the Renaissance </a:t>
            </a:r>
          </a:p>
          <a:p>
            <a:pPr marL="171450" lvl="0" indent="-171450" rtl="0">
              <a:lnSpc>
                <a:spcPct val="115000"/>
              </a:lnSpc>
              <a:spcBef>
                <a:spcPts val="0"/>
              </a:spcBef>
              <a:spcAft>
                <a:spcPts val="1600"/>
              </a:spcAft>
              <a:buClr>
                <a:schemeClr val="dk1"/>
              </a:buClr>
              <a:buSzPct val="91666"/>
              <a:buFont typeface="Arial" charset="0"/>
              <a:buChar char="•"/>
            </a:pPr>
            <a:r>
              <a:rPr lang="en-CA" sz="1200" dirty="0" smtClean="0">
                <a:solidFill>
                  <a:schemeClr val="dk2"/>
                </a:solidFill>
              </a:rPr>
              <a:t>Goal: t</a:t>
            </a:r>
            <a:r>
              <a:rPr lang="en" sz="1200" dirty="0" smtClean="0">
                <a:solidFill>
                  <a:schemeClr val="dk2"/>
                </a:solidFill>
              </a:rPr>
              <a:t>o </a:t>
            </a:r>
            <a:r>
              <a:rPr lang="en" sz="1200" b="1" u="sng" dirty="0">
                <a:solidFill>
                  <a:schemeClr val="dk2"/>
                </a:solidFill>
              </a:rPr>
              <a:t>encode</a:t>
            </a:r>
            <a:r>
              <a:rPr lang="en" sz="1200" b="1" dirty="0">
                <a:solidFill>
                  <a:schemeClr val="dk2"/>
                </a:solidFill>
              </a:rPr>
              <a:t> this music in a </a:t>
            </a:r>
            <a:r>
              <a:rPr lang="en" sz="1200" b="1" u="sng" dirty="0">
                <a:solidFill>
                  <a:schemeClr val="dk2"/>
                </a:solidFill>
              </a:rPr>
              <a:t>machine-readable format</a:t>
            </a:r>
            <a:r>
              <a:rPr lang="en" sz="1200" b="1" dirty="0">
                <a:solidFill>
                  <a:schemeClr val="dk2"/>
                </a:solidFill>
              </a:rPr>
              <a:t> that encoded its </a:t>
            </a:r>
            <a:r>
              <a:rPr lang="en" sz="1200" b="1" u="sng" dirty="0">
                <a:solidFill>
                  <a:schemeClr val="dk2"/>
                </a:solidFill>
              </a:rPr>
              <a:t>original (mensural) values</a:t>
            </a:r>
          </a:p>
          <a:p>
            <a:pPr marL="171450" lvl="0" indent="-171450" rtl="0">
              <a:lnSpc>
                <a:spcPct val="115000"/>
              </a:lnSpc>
              <a:spcBef>
                <a:spcPts val="0"/>
              </a:spcBef>
              <a:spcAft>
                <a:spcPts val="1600"/>
              </a:spcAft>
              <a:buClr>
                <a:schemeClr val="dk1"/>
              </a:buClr>
              <a:buSzPct val="91666"/>
              <a:buFont typeface="Arial" charset="0"/>
              <a:buChar char="•"/>
            </a:pPr>
            <a:r>
              <a:rPr lang="en" sz="1200" b="1" dirty="0">
                <a:solidFill>
                  <a:schemeClr val="dk2"/>
                </a:solidFill>
              </a:rPr>
              <a:t>Very few formats</a:t>
            </a:r>
            <a:r>
              <a:rPr lang="en" sz="1200" dirty="0">
                <a:solidFill>
                  <a:schemeClr val="dk2"/>
                </a:solidFill>
              </a:rPr>
              <a:t> that provide </a:t>
            </a:r>
            <a:r>
              <a:rPr lang="en" sz="1200" b="1" dirty="0">
                <a:solidFill>
                  <a:schemeClr val="dk2"/>
                </a:solidFill>
              </a:rPr>
              <a:t>support</a:t>
            </a:r>
            <a:r>
              <a:rPr lang="en" sz="1200" dirty="0">
                <a:solidFill>
                  <a:schemeClr val="dk2"/>
                </a:solidFill>
              </a:rPr>
              <a:t> for </a:t>
            </a:r>
            <a:r>
              <a:rPr lang="en" sz="1200" b="1" dirty="0">
                <a:solidFill>
                  <a:schemeClr val="dk2"/>
                </a:solidFill>
              </a:rPr>
              <a:t>mensural notation</a:t>
            </a:r>
          </a:p>
          <a:p>
            <a:pPr marL="171450" lvl="0" indent="-171450" rtl="0">
              <a:lnSpc>
                <a:spcPct val="115000"/>
              </a:lnSpc>
              <a:spcBef>
                <a:spcPts val="0"/>
              </a:spcBef>
              <a:spcAft>
                <a:spcPts val="1600"/>
              </a:spcAft>
              <a:buClr>
                <a:schemeClr val="dk1"/>
              </a:buClr>
              <a:buSzPct val="91666"/>
              <a:buFont typeface="Arial" charset="0"/>
              <a:buChar char="•"/>
            </a:pPr>
            <a:r>
              <a:rPr lang="en" sz="1200" dirty="0">
                <a:solidFill>
                  <a:schemeClr val="dk2"/>
                </a:solidFill>
              </a:rPr>
              <a:t>One of them is </a:t>
            </a:r>
            <a:r>
              <a:rPr lang="en" sz="1200" b="1" dirty="0" smtClean="0">
                <a:solidFill>
                  <a:schemeClr val="dk2"/>
                </a:solidFill>
              </a:rPr>
              <a:t>ME</a:t>
            </a:r>
            <a:r>
              <a:rPr lang="en-CA" sz="1200" b="1" dirty="0" smtClean="0">
                <a:solidFill>
                  <a:schemeClr val="dk2"/>
                </a:solidFill>
              </a:rPr>
              <a:t>I</a:t>
            </a:r>
            <a:r>
              <a:rPr lang="en-CA" sz="1200" dirty="0" smtClean="0">
                <a:solidFill>
                  <a:schemeClr val="dk2"/>
                </a:solidFill>
              </a:rPr>
              <a:t>,</a:t>
            </a:r>
            <a:r>
              <a:rPr lang="en-CA" sz="1200" baseline="0" dirty="0" smtClean="0">
                <a:solidFill>
                  <a:schemeClr val="dk2"/>
                </a:solidFill>
              </a:rPr>
              <a:t> </a:t>
            </a:r>
          </a:p>
          <a:p>
            <a:pPr marL="628650" lvl="1" indent="-171450" rtl="0">
              <a:lnSpc>
                <a:spcPct val="115000"/>
              </a:lnSpc>
              <a:spcBef>
                <a:spcPts val="0"/>
              </a:spcBef>
              <a:spcAft>
                <a:spcPts val="1600"/>
              </a:spcAft>
              <a:buClr>
                <a:schemeClr val="dk1"/>
              </a:buClr>
              <a:buSzPct val="91666"/>
              <a:buFont typeface="Arial" charset="0"/>
              <a:buChar char="•"/>
            </a:pPr>
            <a:r>
              <a:rPr lang="en-CA" sz="1200" baseline="0" dirty="0" smtClean="0">
                <a:solidFill>
                  <a:schemeClr val="dk2"/>
                </a:solidFill>
              </a:rPr>
              <a:t>which </a:t>
            </a:r>
            <a:r>
              <a:rPr lang="en-CA" sz="1200" b="1" baseline="0" dirty="0" smtClean="0">
                <a:solidFill>
                  <a:schemeClr val="dk2"/>
                </a:solidFill>
              </a:rPr>
              <a:t>stands</a:t>
            </a:r>
            <a:r>
              <a:rPr lang="en-CA" sz="1200" baseline="0" dirty="0" smtClean="0">
                <a:solidFill>
                  <a:schemeClr val="dk2"/>
                </a:solidFill>
              </a:rPr>
              <a:t> for </a:t>
            </a:r>
            <a:r>
              <a:rPr lang="en-CA" sz="1200" b="1" baseline="0" dirty="0" smtClean="0">
                <a:solidFill>
                  <a:schemeClr val="dk2"/>
                </a:solidFill>
              </a:rPr>
              <a:t>Music Encoding Initiative. </a:t>
            </a:r>
          </a:p>
          <a:p>
            <a:pPr marL="628650" lvl="1" indent="-171450" rtl="0">
              <a:lnSpc>
                <a:spcPct val="115000"/>
              </a:lnSpc>
              <a:spcBef>
                <a:spcPts val="0"/>
              </a:spcBef>
              <a:spcAft>
                <a:spcPts val="1600"/>
              </a:spcAft>
              <a:buClr>
                <a:schemeClr val="dk1"/>
              </a:buClr>
              <a:buSzPct val="91666"/>
              <a:buFont typeface="Arial" charset="0"/>
              <a:buChar char="•"/>
            </a:pPr>
            <a:r>
              <a:rPr lang="en-CA" sz="1200" b="1" baseline="0" dirty="0" smtClean="0">
                <a:solidFill>
                  <a:schemeClr val="dk2"/>
                </a:solidFill>
              </a:rPr>
              <a:t>XML-based</a:t>
            </a:r>
            <a:r>
              <a:rPr lang="en-CA" sz="1200" baseline="0" dirty="0" smtClean="0">
                <a:solidFill>
                  <a:schemeClr val="dk2"/>
                </a:solidFill>
              </a:rPr>
              <a:t> </a:t>
            </a:r>
            <a:r>
              <a:rPr lang="en-CA" sz="1200" u="sng" baseline="0" dirty="0" smtClean="0">
                <a:solidFill>
                  <a:schemeClr val="dk2"/>
                </a:solidFill>
              </a:rPr>
              <a:t>symbolic format</a:t>
            </a:r>
            <a:r>
              <a:rPr lang="en-CA" sz="1200" baseline="0" dirty="0" smtClean="0">
                <a:solidFill>
                  <a:schemeClr val="dk2"/>
                </a:solidFill>
              </a:rPr>
              <a:t>, </a:t>
            </a:r>
            <a:r>
              <a:rPr lang="en-CA" sz="1200" u="sng" baseline="0" dirty="0" smtClean="0">
                <a:solidFill>
                  <a:schemeClr val="dk2"/>
                </a:solidFill>
              </a:rPr>
              <a:t>just like </a:t>
            </a:r>
            <a:r>
              <a:rPr lang="en-CA" sz="1200" u="sng" baseline="0" dirty="0" err="1" smtClean="0">
                <a:solidFill>
                  <a:schemeClr val="dk2"/>
                </a:solidFill>
              </a:rPr>
              <a:t>MusicX</a:t>
            </a:r>
            <a:r>
              <a:rPr lang="en-CA" sz="1200" baseline="0" dirty="0" err="1" smtClean="0">
                <a:solidFill>
                  <a:schemeClr val="dk2"/>
                </a:solidFill>
              </a:rPr>
              <a:t>ML</a:t>
            </a:r>
            <a:endParaRPr lang="en-CA" sz="1200" baseline="0" dirty="0" smtClean="0">
              <a:solidFill>
                <a:schemeClr val="dk2"/>
              </a:solidFill>
            </a:endParaRPr>
          </a:p>
          <a:p>
            <a:pPr marL="628650" lvl="1" indent="-171450" rtl="0">
              <a:lnSpc>
                <a:spcPct val="115000"/>
              </a:lnSpc>
              <a:spcBef>
                <a:spcPts val="0"/>
              </a:spcBef>
              <a:spcAft>
                <a:spcPts val="1600"/>
              </a:spcAft>
              <a:buClr>
                <a:schemeClr val="dk1"/>
              </a:buClr>
              <a:buSzPct val="91666"/>
              <a:buFont typeface="Arial" charset="0"/>
              <a:buChar char="•"/>
            </a:pPr>
            <a:r>
              <a:rPr lang="en-CA" sz="1200" u="sng" baseline="0" dirty="0" smtClean="0">
                <a:solidFill>
                  <a:schemeClr val="dk2"/>
                </a:solidFill>
              </a:rPr>
              <a:t>But MEI, in contrast to </a:t>
            </a:r>
            <a:r>
              <a:rPr lang="en-CA" sz="1200" u="sng" baseline="0" dirty="0" err="1" smtClean="0">
                <a:solidFill>
                  <a:schemeClr val="dk2"/>
                </a:solidFill>
              </a:rPr>
              <a:t>MusicXML</a:t>
            </a:r>
            <a:r>
              <a:rPr lang="en-CA" sz="1200" u="sng" baseline="0" dirty="0" smtClean="0">
                <a:solidFill>
                  <a:schemeClr val="dk2"/>
                </a:solidFill>
              </a:rPr>
              <a:t>, </a:t>
            </a:r>
            <a:r>
              <a:rPr lang="en-CA" sz="1200" b="1" baseline="0" dirty="0" smtClean="0">
                <a:solidFill>
                  <a:schemeClr val="dk2"/>
                </a:solidFill>
              </a:rPr>
              <a:t>is a community-based effort </a:t>
            </a:r>
            <a:r>
              <a:rPr lang="en-CA" sz="1200" baseline="0" dirty="0" smtClean="0">
                <a:solidFill>
                  <a:schemeClr val="dk2"/>
                </a:solidFill>
              </a:rPr>
              <a:t>to define the best practices to encode a </a:t>
            </a:r>
            <a:r>
              <a:rPr lang="en-CA" sz="1200" b="1" baseline="0" dirty="0" smtClean="0">
                <a:solidFill>
                  <a:schemeClr val="dk2"/>
                </a:solidFill>
              </a:rPr>
              <a:t>wide variety of musical documents</a:t>
            </a:r>
            <a:r>
              <a:rPr lang="en-CA" sz="1200" baseline="0" dirty="0" smtClean="0">
                <a:solidFill>
                  <a:schemeClr val="dk2"/>
                </a:solidFill>
              </a:rPr>
              <a:t>, </a:t>
            </a:r>
          </a:p>
          <a:p>
            <a:pPr marL="1085850" lvl="2" indent="-171450" rtl="0">
              <a:lnSpc>
                <a:spcPct val="115000"/>
              </a:lnSpc>
              <a:spcBef>
                <a:spcPts val="0"/>
              </a:spcBef>
              <a:spcAft>
                <a:spcPts val="1600"/>
              </a:spcAft>
              <a:buClr>
                <a:schemeClr val="dk1"/>
              </a:buClr>
              <a:buSzPct val="91666"/>
              <a:buFont typeface="Arial" charset="0"/>
              <a:buChar char="•"/>
            </a:pPr>
            <a:r>
              <a:rPr lang="en-CA" sz="1200" baseline="0" dirty="0" smtClean="0">
                <a:solidFill>
                  <a:schemeClr val="dk2"/>
                </a:solidFill>
              </a:rPr>
              <a:t>SO IT PROVIDES SUPPORT FOR OTHER NOTATION SYSTEMS OTHER THAN CMN, including these kind of documents.</a:t>
            </a:r>
          </a:p>
          <a:p>
            <a:pPr marL="171450" lvl="0" indent="-171450" rtl="0">
              <a:lnSpc>
                <a:spcPct val="115000"/>
              </a:lnSpc>
              <a:spcBef>
                <a:spcPts val="0"/>
              </a:spcBef>
              <a:spcAft>
                <a:spcPts val="1600"/>
              </a:spcAft>
              <a:buClr>
                <a:schemeClr val="dk1"/>
              </a:buClr>
              <a:buSzPct val="91666"/>
              <a:buFont typeface="Arial" charset="0"/>
              <a:buChar char="•"/>
            </a:pPr>
            <a:r>
              <a:rPr lang="en" sz="1200" dirty="0" smtClean="0">
                <a:solidFill>
                  <a:schemeClr val="dk2"/>
                </a:solidFill>
              </a:rPr>
              <a:t>Goal</a:t>
            </a:r>
            <a:r>
              <a:rPr lang="en" sz="1200" dirty="0">
                <a:solidFill>
                  <a:schemeClr val="dk2"/>
                </a:solidFill>
              </a:rPr>
              <a:t>: encode these pieces into Mensural MEI files</a:t>
            </a:r>
          </a:p>
          <a:p>
            <a:pPr marL="171450" lvl="0" indent="-171450" rtl="0">
              <a:lnSpc>
                <a:spcPct val="115000"/>
              </a:lnSpc>
              <a:spcBef>
                <a:spcPts val="0"/>
              </a:spcBef>
              <a:spcAft>
                <a:spcPts val="1600"/>
              </a:spcAft>
              <a:buClr>
                <a:schemeClr val="dk1"/>
              </a:buClr>
              <a:buSzPct val="91666"/>
              <a:buFont typeface="Arial" charset="0"/>
              <a:buChar char="•"/>
            </a:pPr>
            <a:r>
              <a:rPr lang="en" sz="1200" dirty="0">
                <a:solidFill>
                  <a:schemeClr val="dk2"/>
                </a:solidFill>
              </a:rPr>
              <a:t>Hand-coding → </a:t>
            </a:r>
            <a:r>
              <a:rPr lang="en" sz="1200" dirty="0" smtClean="0">
                <a:solidFill>
                  <a:schemeClr val="dk2"/>
                </a:solidFill>
              </a:rPr>
              <a:t>inefficient</a:t>
            </a:r>
            <a:r>
              <a:rPr lang="en-CA" sz="1200" dirty="0" smtClean="0">
                <a:solidFill>
                  <a:schemeClr val="dk2"/>
                </a:solidFill>
              </a:rPr>
              <a:t>,</a:t>
            </a:r>
          </a:p>
          <a:p>
            <a:pPr marL="171450" lvl="0" indent="-171450" rtl="0">
              <a:lnSpc>
                <a:spcPct val="115000"/>
              </a:lnSpc>
              <a:spcBef>
                <a:spcPts val="0"/>
              </a:spcBef>
              <a:spcAft>
                <a:spcPts val="1600"/>
              </a:spcAft>
              <a:buClr>
                <a:schemeClr val="dk1"/>
              </a:buClr>
              <a:buSzPct val="91666"/>
              <a:buFont typeface="Arial" charset="0"/>
              <a:buChar char="•"/>
            </a:pPr>
            <a:r>
              <a:rPr lang="en-CA" sz="1200" dirty="0" smtClean="0">
                <a:solidFill>
                  <a:schemeClr val="dk2"/>
                </a:solidFill>
              </a:rPr>
              <a:t>Thinking</a:t>
            </a:r>
            <a:r>
              <a:rPr lang="en-CA" sz="1200" baseline="0" dirty="0" smtClean="0">
                <a:solidFill>
                  <a:schemeClr val="dk2"/>
                </a:solidFill>
              </a:rPr>
              <a:t> about a methodology to </a:t>
            </a:r>
            <a:r>
              <a:rPr lang="en-CA" sz="1200" baseline="0" dirty="0" err="1" smtClean="0">
                <a:solidFill>
                  <a:schemeClr val="dk2"/>
                </a:solidFill>
              </a:rPr>
              <a:t>faciliate</a:t>
            </a:r>
            <a:r>
              <a:rPr lang="en-CA" sz="1200" baseline="0" dirty="0" smtClean="0">
                <a:solidFill>
                  <a:schemeClr val="dk2"/>
                </a:solidFill>
              </a:rPr>
              <a:t> this process.</a:t>
            </a:r>
            <a:endParaRPr lang="en-CA" sz="1200" dirty="0" smtClean="0">
              <a:solidFill>
                <a:schemeClr val="dk2"/>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Shape 2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4" name="Shape 2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smtClean="0"/>
              <a:t>SHAPE!</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lang="en" dirty="0">
              <a:solidFill>
                <a:srgbClr val="E69138"/>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9" name="Shape 33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IN THIS PIECE THE LONG IS PERFECT BY DEFAULT</a:t>
            </a:r>
          </a:p>
          <a:p>
            <a:pPr lvl="0">
              <a:spcBef>
                <a:spcPts val="0"/>
              </a:spcBef>
              <a:buNone/>
            </a:pPr>
            <a:endParaRPr dirty="0"/>
          </a:p>
          <a:p>
            <a:pPr lvl="0">
              <a:spcBef>
                <a:spcPts val="0"/>
              </a:spcBef>
              <a:buNone/>
            </a:pPr>
            <a:r>
              <a:rPr lang="en" dirty="0"/>
              <a:t>It is barred so that it can be easy to visualize where the perfections are</a:t>
            </a:r>
          </a:p>
          <a:p>
            <a:pPr lvl="0">
              <a:spcBef>
                <a:spcPts val="0"/>
              </a:spcBef>
              <a:buNone/>
            </a:pPr>
            <a:r>
              <a:rPr lang="en" dirty="0"/>
              <a:t>This long here, is perfect</a:t>
            </a:r>
          </a:p>
          <a:p>
            <a:pPr lvl="0">
              <a:spcBef>
                <a:spcPts val="0"/>
              </a:spcBef>
              <a:buNone/>
            </a:pPr>
            <a:endParaRPr dirty="0"/>
          </a:p>
          <a:p>
            <a:pPr lvl="0">
              <a:spcBef>
                <a:spcPts val="0"/>
              </a:spcBef>
              <a:buNone/>
            </a:pPr>
            <a:r>
              <a:rPr lang="en" dirty="0"/>
              <a:t>THIS LONG DOES NOT OCUPY THE SAME SPACE</a:t>
            </a:r>
          </a:p>
          <a:p>
            <a:pPr lvl="0">
              <a:spcBef>
                <a:spcPts val="0"/>
              </a:spcBef>
              <a:buNone/>
            </a:pPr>
            <a:r>
              <a:rPr lang="en" dirty="0"/>
              <a:t>IT HAS THIS BREVE REST IN FRONT OF IT, THAT FORCES IT TO CHANGE ITS DEFAULT VALUE. IT IS IMPERFECT</a:t>
            </a:r>
          </a:p>
          <a:p>
            <a:pPr lvl="0">
              <a:spcBef>
                <a:spcPts val="0"/>
              </a:spcBef>
              <a:buNone/>
            </a:pPr>
            <a:endParaRPr dirty="0"/>
          </a:p>
          <a:p>
            <a:pPr lvl="0">
              <a:spcBef>
                <a:spcPts val="0"/>
              </a:spcBef>
              <a:buNone/>
            </a:pPr>
            <a:r>
              <a:rPr lang="en" dirty="0"/>
              <a:t>2 BREVES BETWEEN LONGS  →  THE SECOND ONE GETS ALTERED (TWICE ITS VALUE)</a:t>
            </a:r>
          </a:p>
          <a:p>
            <a:pPr lvl="0">
              <a:spcBef>
                <a:spcPts val="0"/>
              </a:spcBef>
              <a:buNone/>
            </a:pPr>
            <a:r>
              <a:rPr lang="en" dirty="0"/>
              <a:t>And you can see that this altered breve occupies the same space as the imperfect long (because both of them are worth the same, even when they are two different notes)</a:t>
            </a:r>
          </a:p>
          <a:p>
            <a:pPr lvl="0">
              <a:spcBef>
                <a:spcPts val="0"/>
              </a:spcBef>
              <a:buNone/>
            </a:pPr>
            <a:endParaRPr dirty="0">
              <a:solidFill>
                <a:srgbClr val="FF0000"/>
              </a:solidFill>
            </a:endParaRPr>
          </a:p>
          <a:p>
            <a:pPr lvl="0">
              <a:spcBef>
                <a:spcPts val="0"/>
              </a:spcBef>
              <a:buNone/>
            </a:pPr>
            <a:r>
              <a:rPr lang="en" dirty="0"/>
              <a:t>So, as you can see, all the different three qualities of the notes: perfect, imperfect, and altered, are captured in the Mensural MEI file.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smtClean="0"/>
              <a:t>The diamond notes are grouped by these dots here</a:t>
            </a:r>
          </a:p>
          <a:p>
            <a:pPr lvl="0">
              <a:spcBef>
                <a:spcPts val="0"/>
              </a:spcBef>
              <a:buNone/>
            </a:pPr>
            <a:r>
              <a:rPr lang="en-CA" baseline="0" dirty="0" smtClean="0"/>
              <a:t>When you have a group of 3, all the notes are </a:t>
            </a:r>
            <a:r>
              <a:rPr lang="en-CA" baseline="0" dirty="0" err="1" smtClean="0"/>
              <a:t>interepreted</a:t>
            </a:r>
            <a:r>
              <a:rPr lang="en-CA" baseline="0" dirty="0" smtClean="0"/>
              <a:t> as having the same duration</a:t>
            </a:r>
          </a:p>
          <a:p>
            <a:pPr lvl="0">
              <a:spcBef>
                <a:spcPts val="0"/>
              </a:spcBef>
              <a:buNone/>
            </a:pPr>
            <a:r>
              <a:rPr lang="en-CA" baseline="0" dirty="0" smtClean="0"/>
              <a:t>When you have a group of 2, the second one is always interpreted to be longer than the first one</a:t>
            </a:r>
          </a:p>
          <a:p>
            <a:pPr lvl="0">
              <a:spcBef>
                <a:spcPts val="0"/>
              </a:spcBef>
              <a:buNone/>
            </a:pPr>
            <a:r>
              <a:rPr lang="en-CA" baseline="0" dirty="0" smtClean="0"/>
              <a:t>(see, it occupies more space)</a:t>
            </a:r>
          </a:p>
          <a:p>
            <a:pPr lvl="0">
              <a:spcBef>
                <a:spcPts val="0"/>
              </a:spcBef>
              <a:buNone/>
            </a:pPr>
            <a:r>
              <a:rPr lang="en-CA" baseline="0" dirty="0" smtClean="0"/>
              <a:t>But if the composer wanted to revert this interpretation (i.e., if he wanted the first one to be longer than the second one)</a:t>
            </a:r>
          </a:p>
          <a:p>
            <a:pPr lvl="0">
              <a:spcBef>
                <a:spcPts val="0"/>
              </a:spcBef>
              <a:buNone/>
            </a:pPr>
            <a:r>
              <a:rPr lang="en-CA" baseline="0" dirty="0" smtClean="0"/>
              <a:t>He had </a:t>
            </a:r>
            <a:r>
              <a:rPr lang="en-CA" baseline="0" smtClean="0"/>
              <a:t>to use…</a:t>
            </a:r>
            <a:endParaRPr lang="e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Shape 37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400">
                <a:solidFill>
                  <a:srgbClr val="434343"/>
                </a:solidFill>
              </a:rPr>
              <a:t>This means that the translator can deal with voices with different mensurations</a:t>
            </a:r>
          </a:p>
          <a:p>
            <a:pPr lvl="0">
              <a:spcBef>
                <a:spcPts val="0"/>
              </a:spcBef>
              <a:buNone/>
            </a:pPr>
            <a:endParaRPr sz="1400">
              <a:solidFill>
                <a:srgbClr val="434343"/>
              </a:solidFill>
            </a:endParaRPr>
          </a:p>
          <a:p>
            <a:pPr lvl="0">
              <a:spcBef>
                <a:spcPts val="0"/>
              </a:spcBef>
              <a:buNone/>
            </a:pPr>
            <a:r>
              <a:rPr lang="en" sz="1400">
                <a:solidFill>
                  <a:srgbClr val="434343"/>
                </a:solidFill>
              </a:rPr>
              <a:t>Out of the 64 pieces, 58 are completely translated into mensural values. We are currently working on implementing “coloration” and “changes in mensuration within a voice” to cover the whole set of pieces.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7" name="Shape 3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CA" dirty="0" smtClean="0">
                <a:solidFill>
                  <a:schemeClr val="tx1"/>
                </a:solidFill>
              </a:rPr>
              <a:t>The last</a:t>
            </a:r>
            <a:r>
              <a:rPr lang="en-CA" baseline="0" dirty="0" smtClean="0">
                <a:solidFill>
                  <a:schemeClr val="tx1"/>
                </a:solidFill>
              </a:rPr>
              <a:t> 2 steps, are done by the machine</a:t>
            </a:r>
          </a:p>
          <a:p>
            <a:pPr lvl="0">
              <a:spcBef>
                <a:spcPts val="0"/>
              </a:spcBef>
              <a:buNone/>
            </a:pPr>
            <a:r>
              <a:rPr lang="en-CA" baseline="0" dirty="0" smtClean="0">
                <a:solidFill>
                  <a:schemeClr val="tx1"/>
                </a:solidFill>
              </a:rPr>
              <a:t>The first is done by the musicologist </a:t>
            </a:r>
          </a:p>
          <a:p>
            <a:pPr lvl="0">
              <a:spcBef>
                <a:spcPts val="0"/>
              </a:spcBef>
              <a:buNone/>
            </a:pPr>
            <a:r>
              <a:rPr lang="en-CA" baseline="0" dirty="0" smtClean="0">
                <a:solidFill>
                  <a:schemeClr val="tx1"/>
                </a:solidFill>
              </a:rPr>
              <a:t>It can be facilitated, since we already have many modern transcriptions in …</a:t>
            </a:r>
            <a:endParaRPr lang="en" dirty="0">
              <a:solidFill>
                <a:srgbClr val="C27BA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Shape 3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6" name="Shape 39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61111"/>
              <a:buFont typeface="Arial"/>
              <a:buNone/>
            </a:pPr>
            <a:r>
              <a:rPr lang="en-CA" sz="1800" dirty="0" smtClean="0">
                <a:solidFill>
                  <a:schemeClr val="dk2"/>
                </a:solidFill>
              </a:rPr>
              <a:t>VEROVIO !!!</a:t>
            </a:r>
          </a:p>
          <a:p>
            <a:pPr lvl="0" rtl="0">
              <a:lnSpc>
                <a:spcPct val="115000"/>
              </a:lnSpc>
              <a:spcBef>
                <a:spcPts val="0"/>
              </a:spcBef>
              <a:spcAft>
                <a:spcPts val="1600"/>
              </a:spcAft>
              <a:buClr>
                <a:schemeClr val="dk1"/>
              </a:buClr>
              <a:buSzPct val="61111"/>
              <a:buFont typeface="Arial"/>
              <a:buNone/>
            </a:pPr>
            <a:r>
              <a:rPr lang="en-CA" sz="1800" dirty="0" smtClean="0">
                <a:solidFill>
                  <a:schemeClr val="dk2"/>
                </a:solidFill>
              </a:rPr>
              <a:t>A WEB</a:t>
            </a:r>
            <a:r>
              <a:rPr lang="en-CA" sz="1800" baseline="0" dirty="0" smtClean="0">
                <a:solidFill>
                  <a:schemeClr val="dk2"/>
                </a:solidFill>
              </a:rPr>
              <a:t>-BASED, OPEN-SOURCE, RENDER ENGINE FOR MEI</a:t>
            </a:r>
          </a:p>
          <a:p>
            <a:pPr lvl="0" rtl="0">
              <a:lnSpc>
                <a:spcPct val="115000"/>
              </a:lnSpc>
              <a:spcBef>
                <a:spcPts val="0"/>
              </a:spcBef>
              <a:spcAft>
                <a:spcPts val="1600"/>
              </a:spcAft>
              <a:buClr>
                <a:schemeClr val="dk1"/>
              </a:buClr>
              <a:buSzPct val="61111"/>
              <a:buFont typeface="Arial"/>
              <a:buNone/>
            </a:pPr>
            <a:endParaRPr lang="en-CA" sz="1800" baseline="0" dirty="0" smtClean="0">
              <a:solidFill>
                <a:schemeClr val="dk2"/>
              </a:solidFill>
            </a:endParaRPr>
          </a:p>
          <a:p>
            <a:pPr lvl="0" rtl="0">
              <a:lnSpc>
                <a:spcPct val="115000"/>
              </a:lnSpc>
              <a:spcBef>
                <a:spcPts val="0"/>
              </a:spcBef>
              <a:spcAft>
                <a:spcPts val="1600"/>
              </a:spcAft>
              <a:buClr>
                <a:schemeClr val="dk1"/>
              </a:buClr>
              <a:buSzPct val="61111"/>
              <a:buFont typeface="Arial"/>
              <a:buNone/>
            </a:pPr>
            <a:r>
              <a:rPr lang="en-CA" sz="1800" dirty="0" smtClean="0">
                <a:solidFill>
                  <a:schemeClr val="dk1"/>
                </a:solidFill>
              </a:rPr>
              <a:t>1) streamlines the process for digitally encoding this repertory so that other stakeholders can easily and rapidly enlarge the dataset;</a:t>
            </a:r>
          </a:p>
          <a:p>
            <a:pPr lvl="0" rtl="0">
              <a:lnSpc>
                <a:spcPct val="115000"/>
              </a:lnSpc>
              <a:spcBef>
                <a:spcPts val="0"/>
              </a:spcBef>
              <a:spcAft>
                <a:spcPts val="1600"/>
              </a:spcAft>
              <a:buClr>
                <a:schemeClr val="dk1"/>
              </a:buClr>
              <a:buSzPct val="61111"/>
              <a:buFont typeface="Arial"/>
              <a:buNone/>
            </a:pPr>
            <a:r>
              <a:rPr lang="en-CA" sz="1800" dirty="0" smtClean="0">
                <a:solidFill>
                  <a:schemeClr val="dk1"/>
                </a:solidFill>
              </a:rPr>
              <a:t>2) encodes the original medieval notation in a standardised machine-readable format so that it can be searched or analysed, and, through the interoperable format make this project’s data available to other websites and applications; and</a:t>
            </a:r>
          </a:p>
          <a:p>
            <a:pPr lvl="0" algn="just" rtl="0">
              <a:lnSpc>
                <a:spcPct val="115000"/>
              </a:lnSpc>
              <a:spcBef>
                <a:spcPts val="0"/>
              </a:spcBef>
              <a:spcAft>
                <a:spcPts val="1600"/>
              </a:spcAft>
              <a:buClr>
                <a:schemeClr val="dk1"/>
              </a:buClr>
              <a:buSzPct val="61111"/>
              <a:buFont typeface="Arial"/>
              <a:buNone/>
            </a:pPr>
            <a:r>
              <a:rPr lang="en-CA" sz="1800" dirty="0" smtClean="0">
                <a:solidFill>
                  <a:schemeClr val="dk1"/>
                </a:solidFill>
              </a:rPr>
              <a:t>3) the pieces can be displayed in </a:t>
            </a:r>
            <a:r>
              <a:rPr lang="en-CA" sz="1800" dirty="0" err="1" smtClean="0">
                <a:solidFill>
                  <a:schemeClr val="dk1"/>
                </a:solidFill>
              </a:rPr>
              <a:t>Verovio</a:t>
            </a:r>
            <a:r>
              <a:rPr lang="en-CA" sz="1800" dirty="0" smtClean="0">
                <a:solidFill>
                  <a:schemeClr val="dk1"/>
                </a:solidFill>
              </a:rPr>
              <a:t>, providing access to scored-up versions of this repertoire that retain the mensural notation features of the original manuscript sources, making them freely available to performers, scholars, and the public.	</a:t>
            </a:r>
          </a:p>
          <a:p>
            <a:pPr lvl="0">
              <a:spcBef>
                <a:spcPts val="0"/>
              </a:spcBef>
              <a:buNone/>
            </a:pPr>
            <a:r>
              <a:rPr lang="en-CA" sz="1200" dirty="0" smtClean="0">
                <a:solidFill>
                  <a:schemeClr val="dk1"/>
                </a:solidFill>
              </a:rPr>
              <a:t>Most of the current encoding projects on early focus on repertories of plainchant (Cantus), or record repertories in modern notation formats (The </a:t>
            </a:r>
            <a:r>
              <a:rPr lang="en-CA" sz="1200" dirty="0" err="1" smtClean="0">
                <a:solidFill>
                  <a:schemeClr val="dk1"/>
                </a:solidFill>
              </a:rPr>
              <a:t>Josquin</a:t>
            </a:r>
            <a:r>
              <a:rPr lang="en-CA" sz="1200" dirty="0" smtClean="0">
                <a:solidFill>
                  <a:schemeClr val="dk1"/>
                </a:solidFill>
              </a:rPr>
              <a:t> Research Project). ‘Measuring Polyphony’ is the first project that encodes medieval music as it was originally notated, BY USING THIS METHODOLOGY</a:t>
            </a:r>
          </a:p>
          <a:p>
            <a:pPr lvl="0">
              <a:spcBef>
                <a:spcPts val="0"/>
              </a:spcBef>
              <a:buNone/>
            </a:pPr>
            <a:endParaRPr lang="en-CA" sz="1200" dirty="0" smtClean="0">
              <a:solidFill>
                <a:schemeClr val="dk1"/>
              </a:solidFill>
            </a:endParaRPr>
          </a:p>
          <a:p>
            <a:pPr lvl="0" rtl="0">
              <a:lnSpc>
                <a:spcPct val="115000"/>
              </a:lnSpc>
              <a:spcBef>
                <a:spcPts val="0"/>
              </a:spcBef>
              <a:spcAft>
                <a:spcPts val="1600"/>
              </a:spcAft>
              <a:buClr>
                <a:schemeClr val="dk1"/>
              </a:buClr>
              <a:buSzPct val="61111"/>
              <a:buFont typeface="Arial"/>
              <a:buNone/>
            </a:pPr>
            <a:r>
              <a:rPr lang="en-CA" sz="1800" dirty="0" smtClean="0">
                <a:solidFill>
                  <a:schemeClr val="dk2"/>
                </a:solidFill>
              </a:rPr>
              <a:t>THE TRANSLATOR ITSELF IS INDEPENDENT OF SIBELIUS, IT CAN WORK WITH MODERN TRANSCRIPTIONS ENCODED IN CMN MEI (GIVEN THAT THEY FOLLOW PROF. DESMOND’S CONVENTIONS)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In this paper we present a methodology that accomplishes this task, in part through a</a:t>
            </a:r>
            <a:r>
              <a:rPr lang="en">
                <a:solidFill>
                  <a:srgbClr val="FF0000"/>
                </a:solidFill>
              </a:rPr>
              <a:t> tool </a:t>
            </a:r>
            <a:r>
              <a:rPr lang="en">
                <a:solidFill>
                  <a:schemeClr val="dk1"/>
                </a:solidFill>
              </a:rPr>
              <a:t>we developed called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 Mensural MEI Translator.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Which offers a straighforward . . . (click for last phrase of sentence to appear). This methodology allows musicologists to use a score editor that they are already familiar with (i.e. Sibelius), and then this file is submitted through a couple of processes to convert it into mensural MEI. </a:t>
            </a:r>
            <a:r>
              <a:rPr lang="en">
                <a:solidFill>
                  <a:schemeClr val="dk1"/>
                </a:solidFill>
              </a:rPr>
              <a:t>However, before explaining how the translator works, for a few of you anyway, perhaps a quick refresher of mensural notation would be useful.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solidFill>
                  <a:schemeClr val="bg2">
                    <a:lumMod val="60000"/>
                    <a:lumOff val="40000"/>
                  </a:schemeClr>
                </a:solidFill>
              </a:rPr>
              <a:t>In the second half of the thirteenth century techniques for specifically indicating rhythmic duration were developed, a notation called ‘mensural’ or ‘measurable.’ Almost all polyphonic music from 1300-1600 is notated in mensural notation, the rules of which changed little from c. 1350.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[third bullet] Mention: “perfect” for the Holy Trinity (so people remember the terms “perfect” and “imperfect”</a:t>
            </a:r>
          </a:p>
          <a:p>
            <a:pPr lvl="0" rtl="0">
              <a:lnSpc>
                <a:spcPct val="115000"/>
              </a:lnSpc>
              <a:spcBef>
                <a:spcPts val="0"/>
              </a:spcBef>
              <a:spcAft>
                <a:spcPts val="1600"/>
              </a:spcAft>
              <a:buNone/>
            </a:pPr>
            <a:r>
              <a:rPr lang="en"/>
              <a:t>[SAME, end of third bullet] In the same piece, moreover, in the same voice, the same note can be used with two different values</a:t>
            </a:r>
          </a:p>
          <a:p>
            <a:pPr lvl="0" rtl="0">
              <a:lnSpc>
                <a:spcPct val="115000"/>
              </a:lnSpc>
              <a:spcBef>
                <a:spcPts val="0"/>
              </a:spcBef>
              <a:spcAft>
                <a:spcPts val="1600"/>
              </a:spcAft>
              <a:buClr>
                <a:schemeClr val="dk1"/>
              </a:buClr>
              <a:buSzPct val="100000"/>
              <a:buFont typeface="Arial"/>
              <a:buNone/>
            </a:pPr>
            <a:r>
              <a:rPr lang="en">
                <a:solidFill>
                  <a:schemeClr val="dk1"/>
                </a:solidFill>
              </a:rPr>
              <a:t>[Mensuration] IT WILL TELL YOU BY DEFAULT THE VALUE OF THOSE FOUR NOTES, WHETHER IT WILL BE PERFECT OR IMPERFECT</a:t>
            </a:r>
          </a:p>
          <a:p>
            <a:pPr lvl="0" rtl="0">
              <a:lnSpc>
                <a:spcPct val="115000"/>
              </a:lnSpc>
              <a:spcBef>
                <a:spcPts val="0"/>
              </a:spcBef>
              <a:spcAft>
                <a:spcPts val="1600"/>
              </a:spcAft>
              <a:buClr>
                <a:schemeClr val="dk1"/>
              </a:buClr>
              <a:buSzPct val="100000"/>
              <a:buFont typeface="Arial"/>
              <a:buNone/>
            </a:pPr>
            <a:r>
              <a:rPr lang="en">
                <a:solidFill>
                  <a:schemeClr val="dk1"/>
                </a:solidFill>
              </a:rPr>
              <a:t>[Context] EXCEPTIONS TO THAT DEFAULT VALUE</a:t>
            </a:r>
          </a:p>
          <a:p>
            <a:pPr lvl="0" rtl="0">
              <a:lnSpc>
                <a:spcPct val="115000"/>
              </a:lnSpc>
              <a:spcBef>
                <a:spcPts val="0"/>
              </a:spcBef>
              <a:spcAft>
                <a:spcPts val="1600"/>
              </a:spcAft>
              <a:buClr>
                <a:schemeClr val="dk1"/>
              </a:buClr>
              <a:buSzPct val="100000"/>
              <a:buFont typeface="Arial"/>
              <a:buNone/>
            </a:pPr>
            <a:endParaRPr>
              <a:solidFill>
                <a:schemeClr val="dk1"/>
              </a:solidFill>
            </a:endParaRPr>
          </a:p>
          <a:p>
            <a:pPr lvl="0" rtl="0">
              <a:lnSpc>
                <a:spcPct val="115000"/>
              </a:lnSpc>
              <a:spcBef>
                <a:spcPts val="0"/>
              </a:spcBef>
              <a:spcAft>
                <a:spcPts val="1600"/>
              </a:spcAft>
              <a:buClr>
                <a:schemeClr val="dk1"/>
              </a:buClr>
              <a:buSzPct val="100000"/>
              <a:buFont typeface="Arial"/>
              <a:buNone/>
            </a:pPr>
            <a:r>
              <a:rPr lang="en">
                <a:solidFill>
                  <a:schemeClr val="dk1"/>
                </a:solidFill>
              </a:rPr>
              <a:t>There are certain principles on how context affects the note value. I am not going to enumerate all of these principles, but I will give an example of the general idea of on how these principles work.</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00000"/>
              </a:lnSpc>
              <a:spcBef>
                <a:spcPts val="0"/>
              </a:spcBef>
              <a:spcAft>
                <a:spcPts val="1600"/>
              </a:spcAft>
              <a:buNone/>
            </a:pPr>
            <a:r>
              <a:rPr lang="en-CA" dirty="0" smtClean="0">
                <a:solidFill>
                  <a:schemeClr val="dk1"/>
                </a:solidFill>
              </a:rPr>
              <a:t>Mensuration</a:t>
            </a:r>
          </a:p>
          <a:p>
            <a:pPr lvl="0" rtl="0">
              <a:lnSpc>
                <a:spcPct val="100000"/>
              </a:lnSpc>
              <a:spcBef>
                <a:spcPts val="0"/>
              </a:spcBef>
              <a:spcAft>
                <a:spcPts val="1600"/>
              </a:spcAft>
              <a:buNone/>
            </a:pPr>
            <a:r>
              <a:rPr lang="en-CA" dirty="0" smtClean="0">
                <a:solidFill>
                  <a:schemeClr val="dk1"/>
                </a:solidFill>
              </a:rPr>
              <a:t>Series of perfections</a:t>
            </a:r>
          </a:p>
          <a:p>
            <a:pPr lvl="0" rtl="0">
              <a:lnSpc>
                <a:spcPct val="100000"/>
              </a:lnSpc>
              <a:spcBef>
                <a:spcPts val="0"/>
              </a:spcBef>
              <a:spcAft>
                <a:spcPts val="1600"/>
              </a:spcAft>
              <a:buNone/>
            </a:pPr>
            <a:r>
              <a:rPr lang="en-CA" dirty="0" smtClean="0">
                <a:solidFill>
                  <a:schemeClr val="dk1"/>
                </a:solidFill>
              </a:rPr>
              <a:t>Not one-to-one</a:t>
            </a:r>
            <a:r>
              <a:rPr lang="en-CA" baseline="0" dirty="0" smtClean="0">
                <a:solidFill>
                  <a:schemeClr val="dk1"/>
                </a:solidFill>
              </a:rPr>
              <a:t> correspondence between note-shape and note-value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0.png"/><Relationship Id="rId9"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github.com/DDMAL/CMN-MEI_to_MensuralMEI_Translator/tree/master" TargetMode="Externa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08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A Methodology for Encoding</a:t>
            </a:r>
            <a:endParaRPr sz="4000" dirty="0"/>
          </a:p>
          <a:p>
            <a:pPr marL="0" lvl="0" indent="0" algn="ctr" rtl="0">
              <a:spcBef>
                <a:spcPts val="0"/>
              </a:spcBef>
              <a:spcAft>
                <a:spcPts val="0"/>
              </a:spcAft>
              <a:buNone/>
            </a:pPr>
            <a:r>
              <a:rPr lang="en" sz="4000" dirty="0"/>
              <a:t>Mensural Music:</a:t>
            </a:r>
            <a:endParaRPr sz="4000" dirty="0"/>
          </a:p>
          <a:p>
            <a:pPr marL="0" lvl="0" indent="0" algn="ctr" rtl="0">
              <a:spcBef>
                <a:spcPts val="1000"/>
              </a:spcBef>
              <a:spcAft>
                <a:spcPts val="0"/>
              </a:spcAft>
              <a:buNone/>
            </a:pPr>
            <a:r>
              <a:rPr lang="en" sz="3600" dirty="0">
                <a:solidFill>
                  <a:schemeClr val="dk2"/>
                </a:solidFill>
              </a:rPr>
              <a:t>Introducing the Mensural MEI Translator</a:t>
            </a:r>
            <a:endParaRPr sz="3600" dirty="0">
              <a:solidFill>
                <a:schemeClr val="dk2"/>
              </a:solidFill>
            </a:endParaRPr>
          </a:p>
        </p:txBody>
      </p:sp>
      <p:sp>
        <p:nvSpPr>
          <p:cNvPr id="55" name="Google Shape;55;p13"/>
          <p:cNvSpPr txBox="1">
            <a:spLocks noGrp="1"/>
          </p:cNvSpPr>
          <p:nvPr>
            <p:ph type="subTitle" idx="1"/>
          </p:nvPr>
        </p:nvSpPr>
        <p:spPr>
          <a:xfrm>
            <a:off x="311700" y="2890911"/>
            <a:ext cx="8520600" cy="1674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lumMod val="85000"/>
                    <a:lumOff val="15000"/>
                  </a:schemeClr>
                </a:solidFill>
              </a:rPr>
              <a:t>Karen Desmond, Brandeis University</a:t>
            </a:r>
            <a:endParaRPr sz="1800" dirty="0">
              <a:solidFill>
                <a:schemeClr val="tx1">
                  <a:lumMod val="85000"/>
                  <a:lumOff val="15000"/>
                </a:schemeClr>
              </a:solidFill>
            </a:endParaRPr>
          </a:p>
          <a:p>
            <a:pPr marL="0" lvl="0" indent="0" algn="ctr" rtl="0">
              <a:spcBef>
                <a:spcPts val="0"/>
              </a:spcBef>
              <a:spcAft>
                <a:spcPts val="0"/>
              </a:spcAft>
              <a:buNone/>
            </a:pPr>
            <a:r>
              <a:rPr lang="en" sz="1800" dirty="0">
                <a:solidFill>
                  <a:schemeClr val="tx1">
                    <a:lumMod val="85000"/>
                    <a:lumOff val="15000"/>
                  </a:schemeClr>
                </a:solidFill>
              </a:rPr>
              <a:t>Martha E. Thomae, McGill </a:t>
            </a:r>
            <a:r>
              <a:rPr lang="en" sz="1800" dirty="0" smtClean="0">
                <a:solidFill>
                  <a:schemeClr val="tx1">
                    <a:lumMod val="85000"/>
                    <a:lumOff val="15000"/>
                  </a:schemeClr>
                </a:solidFill>
              </a:rPr>
              <a:t>University</a:t>
            </a:r>
            <a:endParaRPr lang="en-CA" sz="1800" dirty="0" smtClean="0">
              <a:solidFill>
                <a:schemeClr val="tx1">
                  <a:lumMod val="85000"/>
                  <a:lumOff val="15000"/>
                </a:schemeClr>
              </a:solidFill>
            </a:endParaRPr>
          </a:p>
          <a:p>
            <a:pPr marL="0" lvl="0" indent="0" algn="ctr" rtl="0">
              <a:spcBef>
                <a:spcPts val="0"/>
              </a:spcBef>
              <a:spcAft>
                <a:spcPts val="0"/>
              </a:spcAft>
              <a:buNone/>
            </a:pPr>
            <a:endParaRPr lang="en-CA" sz="1400" dirty="0"/>
          </a:p>
          <a:p>
            <a:pPr marL="0" lvl="0" indent="0" algn="ctr" rtl="0">
              <a:spcBef>
                <a:spcPts val="0"/>
              </a:spcBef>
              <a:spcAft>
                <a:spcPts val="0"/>
              </a:spcAft>
              <a:buNone/>
            </a:pPr>
            <a:r>
              <a:rPr lang="ca-ES" sz="1600" b="1" dirty="0" smtClean="0"/>
              <a:t>Universitat Pompeu Fabra</a:t>
            </a:r>
          </a:p>
          <a:p>
            <a:pPr marL="0" lvl="0" indent="0" algn="ctr" rtl="0">
              <a:spcBef>
                <a:spcPts val="0"/>
              </a:spcBef>
              <a:spcAft>
                <a:spcPts val="0"/>
              </a:spcAft>
              <a:buNone/>
            </a:pPr>
            <a:r>
              <a:rPr lang="en-CA" sz="1600" dirty="0" smtClean="0"/>
              <a:t>Barcelona, </a:t>
            </a:r>
            <a:r>
              <a:rPr lang="en-CA" sz="1600" dirty="0" smtClean="0"/>
              <a:t>May </a:t>
            </a:r>
            <a:r>
              <a:rPr lang="en-CA" sz="1600" dirty="0" smtClean="0"/>
              <a:t>22</a:t>
            </a:r>
            <a:r>
              <a:rPr lang="en-CA" sz="1600" baseline="30000" dirty="0" smtClean="0"/>
              <a:t>nd</a:t>
            </a:r>
            <a:r>
              <a:rPr lang="en-CA" sz="1600" dirty="0" smtClean="0"/>
              <a:t>, </a:t>
            </a:r>
            <a:r>
              <a:rPr lang="en-CA" sz="1600" dirty="0" smtClean="0"/>
              <a:t>2017</a:t>
            </a:r>
            <a:endParaRPr sz="1600" dirty="0"/>
          </a:p>
        </p:txBody>
      </p:sp>
    </p:spTree>
    <p:extLst>
      <p:ext uri="{BB962C8B-B14F-4D97-AF65-F5344CB8AC3E}">
        <p14:creationId xmlns:p14="http://schemas.microsoft.com/office/powerpoint/2010/main" val="589626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1753675"/>
            <a:ext cx="8520600" cy="1416900"/>
          </a:xfrm>
          <a:prstGeom prst="rect">
            <a:avLst/>
          </a:prstGeom>
        </p:spPr>
        <p:txBody>
          <a:bodyPr lIns="91425" tIns="91425" rIns="91425" bIns="91425" anchor="ctr" anchorCtr="0">
            <a:noAutofit/>
          </a:bodyPr>
          <a:lstStyle/>
          <a:p>
            <a:pPr lvl="0">
              <a:spcBef>
                <a:spcPts val="0"/>
              </a:spcBef>
              <a:buNone/>
            </a:pPr>
            <a:r>
              <a:rPr lang="en"/>
              <a:t>Methodology for Encoding</a:t>
            </a:r>
          </a:p>
          <a:p>
            <a:pPr lvl="0" rtl="0">
              <a:spcBef>
                <a:spcPts val="0"/>
              </a:spcBef>
              <a:buNone/>
            </a:pPr>
            <a:r>
              <a:rPr lang="en"/>
              <a:t>Mensural Music</a:t>
            </a:r>
          </a:p>
        </p:txBody>
      </p:sp>
      <p:sp>
        <p:nvSpPr>
          <p:cNvPr id="150" name="Shape 15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10</a:t>
            </a:fld>
            <a:endParaRPr lang="e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440725" y="1872500"/>
            <a:ext cx="3230999" cy="2639150"/>
          </a:xfrm>
          <a:prstGeom prst="rect">
            <a:avLst/>
          </a:prstGeom>
          <a:noFill/>
          <a:ln w="9525" cap="flat" cmpd="sng">
            <a:solidFill>
              <a:srgbClr val="434343"/>
            </a:solidFill>
            <a:prstDash val="solid"/>
            <a:round/>
            <a:headEnd type="none" w="med" len="med"/>
            <a:tailEnd type="none" w="med" len="med"/>
          </a:ln>
        </p:spPr>
      </p:pic>
      <p:pic>
        <p:nvPicPr>
          <p:cNvPr id="156" name="Shape 156"/>
          <p:cNvPicPr preferRelativeResize="0"/>
          <p:nvPr/>
        </p:nvPicPr>
        <p:blipFill>
          <a:blip r:embed="rId4">
            <a:alphaModFix/>
          </a:blip>
          <a:stretch>
            <a:fillRect/>
          </a:stretch>
        </p:blipFill>
        <p:spPr>
          <a:xfrm>
            <a:off x="2956024" y="2231894"/>
            <a:ext cx="2276274" cy="2396480"/>
          </a:xfrm>
          <a:prstGeom prst="rect">
            <a:avLst/>
          </a:prstGeom>
          <a:noFill/>
          <a:ln>
            <a:noFill/>
          </a:ln>
        </p:spPr>
      </p:pic>
      <p:pic>
        <p:nvPicPr>
          <p:cNvPr id="157" name="Shape 157"/>
          <p:cNvPicPr preferRelativeResize="0"/>
          <p:nvPr/>
        </p:nvPicPr>
        <p:blipFill>
          <a:blip r:embed="rId5">
            <a:alphaModFix/>
          </a:blip>
          <a:stretch>
            <a:fillRect/>
          </a:stretch>
        </p:blipFill>
        <p:spPr>
          <a:xfrm>
            <a:off x="410075" y="726075"/>
            <a:ext cx="4901949" cy="1107246"/>
          </a:xfrm>
          <a:prstGeom prst="rect">
            <a:avLst/>
          </a:prstGeom>
          <a:noFill/>
          <a:ln>
            <a:noFill/>
          </a:ln>
        </p:spPr>
      </p:pic>
      <p:sp>
        <p:nvSpPr>
          <p:cNvPr id="158" name="Shape 158"/>
          <p:cNvSpPr txBox="1">
            <a:spLocks noGrp="1"/>
          </p:cNvSpPr>
          <p:nvPr>
            <p:ph type="title"/>
          </p:nvPr>
        </p:nvSpPr>
        <p:spPr>
          <a:xfrm>
            <a:off x="311700" y="113900"/>
            <a:ext cx="8520600" cy="573000"/>
          </a:xfrm>
          <a:prstGeom prst="rect">
            <a:avLst/>
          </a:prstGeom>
        </p:spPr>
        <p:txBody>
          <a:bodyPr lIns="91425" tIns="91425" rIns="91425" bIns="91425" anchor="ctr" anchorCtr="0">
            <a:noAutofit/>
          </a:bodyPr>
          <a:lstStyle/>
          <a:p>
            <a:pPr lvl="0" rtl="0">
              <a:spcBef>
                <a:spcPts val="0"/>
              </a:spcBef>
              <a:buNone/>
            </a:pPr>
            <a:r>
              <a:rPr lang="en" dirty="0" smtClean="0"/>
              <a:t>Methodology</a:t>
            </a:r>
            <a:endParaRPr lang="en" dirty="0"/>
          </a:p>
        </p:txBody>
      </p:sp>
      <p:sp>
        <p:nvSpPr>
          <p:cNvPr id="159" name="Shape 159"/>
          <p:cNvSpPr/>
          <p:nvPr/>
        </p:nvSpPr>
        <p:spPr>
          <a:xfrm rot="10800000" flipH="1">
            <a:off x="3606099" y="1950825"/>
            <a:ext cx="661200" cy="318900"/>
          </a:xfrm>
          <a:prstGeom prst="bentUpArrow">
            <a:avLst>
              <a:gd name="adj1" fmla="val 23641"/>
              <a:gd name="adj2" fmla="val 25000"/>
              <a:gd name="adj3" fmla="val 25000"/>
            </a:avLst>
          </a:prstGeom>
          <a:solidFill>
            <a:srgbClr val="E06666"/>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0" name="Shape 160"/>
          <p:cNvSpPr/>
          <p:nvPr/>
        </p:nvSpPr>
        <p:spPr>
          <a:xfrm rot="-5400000" flipH="1">
            <a:off x="-448500" y="1853975"/>
            <a:ext cx="1652400" cy="277200"/>
          </a:xfrm>
          <a:prstGeom prst="uturnArrow">
            <a:avLst>
              <a:gd name="adj1" fmla="val 28014"/>
              <a:gd name="adj2" fmla="val 25000"/>
              <a:gd name="adj3" fmla="val 25000"/>
              <a:gd name="adj4" fmla="val 43750"/>
              <a:gd name="adj5" fmla="val 100000"/>
            </a:avLst>
          </a:prstGeom>
          <a:solidFill>
            <a:srgbClr val="F1C232"/>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 name="Shape 161"/>
          <p:cNvSpPr txBox="1"/>
          <p:nvPr/>
        </p:nvSpPr>
        <p:spPr>
          <a:xfrm>
            <a:off x="384000" y="4511650"/>
            <a:ext cx="6498600" cy="656400"/>
          </a:xfrm>
          <a:prstGeom prst="rect">
            <a:avLst/>
          </a:prstGeom>
          <a:noFill/>
          <a:ln>
            <a:noFill/>
          </a:ln>
        </p:spPr>
        <p:txBody>
          <a:bodyPr lIns="91425" tIns="91425" rIns="91425" bIns="91425" anchor="b" anchorCtr="0">
            <a:noAutofit/>
          </a:bodyPr>
          <a:lstStyle/>
          <a:p>
            <a:pPr lvl="0" rtl="0">
              <a:spcBef>
                <a:spcPts val="0"/>
              </a:spcBef>
              <a:buNone/>
            </a:pPr>
            <a:r>
              <a:rPr lang="en"/>
              <a:t>Opening of the motet Garrit gallus / In nova from the manuscript Paris, Bibliothèque nationale, f. fr. 146. </a:t>
            </a:r>
          </a:p>
          <a:p>
            <a:pPr lvl="0" rtl="0">
              <a:spcBef>
                <a:spcPts val="0"/>
              </a:spcBef>
              <a:buNone/>
            </a:pPr>
            <a:endParaRPr sz="700" i="1"/>
          </a:p>
        </p:txBody>
      </p:sp>
      <p:grpSp>
        <p:nvGrpSpPr>
          <p:cNvPr id="162" name="Shape 162"/>
          <p:cNvGrpSpPr/>
          <p:nvPr/>
        </p:nvGrpSpPr>
        <p:grpSpPr>
          <a:xfrm>
            <a:off x="2657275" y="1933625"/>
            <a:ext cx="3077700" cy="2795100"/>
            <a:chOff x="2657275" y="2070475"/>
            <a:chExt cx="3077700" cy="2795100"/>
          </a:xfrm>
        </p:grpSpPr>
        <p:sp>
          <p:nvSpPr>
            <p:cNvPr id="163" name="Shape 163"/>
            <p:cNvSpPr/>
            <p:nvPr/>
          </p:nvSpPr>
          <p:spPr>
            <a:xfrm>
              <a:off x="2657275" y="2070475"/>
              <a:ext cx="3077700" cy="2795100"/>
            </a:xfrm>
            <a:prstGeom prst="ellipse">
              <a:avLst/>
            </a:prstGeom>
            <a:noFill/>
            <a:ln w="38100" cap="flat" cmpd="sng">
              <a:solidFill>
                <a:srgbClr val="FF0000"/>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txBox="1"/>
            <p:nvPr/>
          </p:nvSpPr>
          <p:spPr>
            <a:xfrm>
              <a:off x="3188575" y="3821600"/>
              <a:ext cx="2015100" cy="760200"/>
            </a:xfrm>
            <a:prstGeom prst="rect">
              <a:avLst/>
            </a:prstGeom>
            <a:noFill/>
            <a:ln>
              <a:noFill/>
            </a:ln>
          </p:spPr>
          <p:txBody>
            <a:bodyPr lIns="91425" tIns="91425" rIns="91425" bIns="91425" anchor="ctr" anchorCtr="0">
              <a:noAutofit/>
            </a:bodyPr>
            <a:lstStyle/>
            <a:p>
              <a:pPr lvl="0" algn="ctr" rtl="0">
                <a:spcBef>
                  <a:spcPts val="0"/>
                </a:spcBef>
                <a:buNone/>
              </a:pPr>
              <a:r>
                <a:rPr lang="en" sz="1800" b="1">
                  <a:solidFill>
                    <a:srgbClr val="FF0000"/>
                  </a:solidFill>
                </a:rPr>
                <a:t>Common Music Notation MEI</a:t>
              </a:r>
            </a:p>
          </p:txBody>
        </p:sp>
      </p:grpSp>
      <p:grpSp>
        <p:nvGrpSpPr>
          <p:cNvPr id="167" name="Shape 167"/>
          <p:cNvGrpSpPr/>
          <p:nvPr/>
        </p:nvGrpSpPr>
        <p:grpSpPr>
          <a:xfrm>
            <a:off x="5109882" y="1780500"/>
            <a:ext cx="3542218" cy="2763000"/>
            <a:chOff x="5109882" y="1917350"/>
            <a:chExt cx="3542218" cy="2763000"/>
          </a:xfrm>
        </p:grpSpPr>
        <p:sp>
          <p:nvSpPr>
            <p:cNvPr id="168" name="Shape 168"/>
            <p:cNvSpPr/>
            <p:nvPr/>
          </p:nvSpPr>
          <p:spPr>
            <a:xfrm rot="16200000">
              <a:off x="5501654" y="2608128"/>
              <a:ext cx="597900" cy="1381443"/>
            </a:xfrm>
            <a:prstGeom prst="downArrow">
              <a:avLst>
                <a:gd name="adj1" fmla="val 50000"/>
                <a:gd name="adj2" fmla="val 50000"/>
              </a:avLst>
            </a:prstGeom>
            <a:solidFill>
              <a:srgbClr val="144D85"/>
            </a:solidFill>
            <a:ln w="9525" cap="flat" cmpd="sng">
              <a:solidFill>
                <a:srgbClr val="59595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9" name="Shape 169"/>
            <p:cNvSpPr txBox="1"/>
            <p:nvPr/>
          </p:nvSpPr>
          <p:spPr>
            <a:xfrm>
              <a:off x="6308200" y="1917350"/>
              <a:ext cx="2343900" cy="2763000"/>
            </a:xfrm>
            <a:prstGeom prst="rect">
              <a:avLst/>
            </a:prstGeom>
            <a:noFill/>
            <a:ln w="28575" cap="flat" cmpd="sng">
              <a:solidFill>
                <a:srgbClr val="00000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800" b="1"/>
                <a:t>Mensural MEI</a:t>
              </a:r>
            </a:p>
            <a:p>
              <a:pPr lvl="0" algn="ctr" rtl="0">
                <a:spcBef>
                  <a:spcPts val="0"/>
                </a:spcBef>
                <a:buNone/>
              </a:pPr>
              <a:r>
                <a:rPr lang="en" sz="1800" b="1"/>
                <a:t>Document</a:t>
              </a:r>
            </a:p>
          </p:txBody>
        </p:sp>
      </p:grpSp>
      <p:sp>
        <p:nvSpPr>
          <p:cNvPr id="170" name="Shape 17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11</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311700" y="262800"/>
            <a:ext cx="8520600" cy="654300"/>
          </a:xfrm>
          <a:prstGeom prst="rect">
            <a:avLst/>
          </a:prstGeom>
        </p:spPr>
        <p:txBody>
          <a:bodyPr lIns="91425" tIns="91425" rIns="91425" bIns="91425" anchor="t" anchorCtr="0">
            <a:noAutofit/>
          </a:bodyPr>
          <a:lstStyle/>
          <a:p>
            <a:pPr lvl="0" rtl="0">
              <a:spcBef>
                <a:spcPts val="0"/>
              </a:spcBef>
              <a:buNone/>
            </a:pPr>
            <a:r>
              <a:rPr lang="en" dirty="0" smtClean="0"/>
              <a:t>Methodology</a:t>
            </a:r>
            <a:endParaRPr lang="en" dirty="0"/>
          </a:p>
        </p:txBody>
      </p:sp>
      <p:sp>
        <p:nvSpPr>
          <p:cNvPr id="176" name="Shape 176"/>
          <p:cNvSpPr/>
          <p:nvPr/>
        </p:nvSpPr>
        <p:spPr>
          <a:xfrm>
            <a:off x="668674"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Sibelius</a:t>
            </a:r>
          </a:p>
          <a:p>
            <a:pPr marL="0" marR="0" lvl="0" indent="0" algn="ctr" rtl="0">
              <a:lnSpc>
                <a:spcPct val="100000"/>
              </a:lnSpc>
              <a:spcBef>
                <a:spcPts val="0"/>
              </a:spcBef>
              <a:spcAft>
                <a:spcPts val="0"/>
              </a:spcAft>
              <a:buClr>
                <a:srgbClr val="FFFFFF"/>
              </a:buClr>
              <a:buSzPct val="25000"/>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p>
          <a:p>
            <a:pPr marL="0" marR="0" lvl="0" indent="0" algn="ctr" rtl="0">
              <a:lnSpc>
                <a:spcPct val="100000"/>
              </a:lnSpc>
              <a:spcBef>
                <a:spcPts val="0"/>
              </a:spcBef>
              <a:spcAft>
                <a:spcPts val="0"/>
              </a:spcAft>
              <a:buClr>
                <a:srgbClr val="FFFFFF"/>
              </a:buClr>
              <a:buSzPct val="25000"/>
              <a:buFont typeface="Helvetica Neue"/>
              <a:buNone/>
            </a:pPr>
            <a:r>
              <a:rPr lang="en" sz="1200">
                <a:solidFill>
                  <a:srgbClr val="FFFFFF"/>
                </a:solidFill>
                <a:latin typeface="Helvetica Neue"/>
                <a:ea typeface="Helvetica Neue"/>
                <a:cs typeface="Helvetica Neue"/>
                <a:sym typeface="Helvetica Neue"/>
              </a:rPr>
              <a:t>(modern transcription)</a:t>
            </a:r>
          </a:p>
        </p:txBody>
      </p:sp>
      <p:sp>
        <p:nvSpPr>
          <p:cNvPr id="177" name="Shape 177"/>
          <p:cNvSpPr/>
          <p:nvPr/>
        </p:nvSpPr>
        <p:spPr>
          <a:xfrm>
            <a:off x="3615712"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CMN</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sp>
        <p:nvSpPr>
          <p:cNvPr id="178" name="Shape 178"/>
          <p:cNvSpPr/>
          <p:nvPr/>
        </p:nvSpPr>
        <p:spPr>
          <a:xfrm>
            <a:off x="6562749"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Mensural</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cxnSp>
        <p:nvCxnSpPr>
          <p:cNvPr id="179" name="Shape 179"/>
          <p:cNvCxnSpPr/>
          <p:nvPr/>
        </p:nvCxnSpPr>
        <p:spPr>
          <a:xfrm>
            <a:off x="2501600" y="2234450"/>
            <a:ext cx="1028700" cy="0"/>
          </a:xfrm>
          <a:prstGeom prst="straightConnector1">
            <a:avLst/>
          </a:prstGeom>
          <a:noFill/>
          <a:ln w="50800" cap="flat" cmpd="sng">
            <a:solidFill>
              <a:srgbClr val="434343"/>
            </a:solidFill>
            <a:prstDash val="solid"/>
            <a:miter/>
            <a:headEnd type="none" w="med" len="med"/>
            <a:tailEnd type="stealth" w="lg" len="lg"/>
          </a:ln>
        </p:spPr>
      </p:cxnSp>
      <p:sp>
        <p:nvSpPr>
          <p:cNvPr id="180" name="Shape 180"/>
          <p:cNvSpPr txBox="1"/>
          <p:nvPr/>
        </p:nvSpPr>
        <p:spPr>
          <a:xfrm>
            <a:off x="2501600" y="1646787"/>
            <a:ext cx="896400" cy="488700"/>
          </a:xfrm>
          <a:prstGeom prst="rect">
            <a:avLst/>
          </a:prstGeom>
          <a:noFill/>
          <a:ln>
            <a:noFill/>
          </a:ln>
        </p:spPr>
        <p:txBody>
          <a:bodyPr lIns="91425" tIns="91425" rIns="91425" bIns="91425" anchor="ctr" anchorCtr="0">
            <a:noAutofit/>
          </a:bodyPr>
          <a:lstStyle/>
          <a:p>
            <a:pPr lvl="0" algn="ctr">
              <a:spcBef>
                <a:spcPts val="0"/>
              </a:spcBef>
              <a:buNone/>
            </a:pPr>
            <a:r>
              <a:rPr lang="en" sz="1100" i="1">
                <a:solidFill>
                  <a:srgbClr val="434343"/>
                </a:solidFill>
              </a:rPr>
              <a:t>SibMEI</a:t>
            </a:r>
          </a:p>
          <a:p>
            <a:pPr lvl="0" algn="ctr">
              <a:spcBef>
                <a:spcPts val="0"/>
              </a:spcBef>
              <a:buNone/>
            </a:pPr>
            <a:r>
              <a:rPr lang="en" sz="1100" i="1">
                <a:solidFill>
                  <a:srgbClr val="434343"/>
                </a:solidFill>
              </a:rPr>
              <a:t>plugin</a:t>
            </a:r>
          </a:p>
        </p:txBody>
      </p:sp>
      <p:sp>
        <p:nvSpPr>
          <p:cNvPr id="181" name="Shape 181"/>
          <p:cNvSpPr txBox="1"/>
          <p:nvPr/>
        </p:nvSpPr>
        <p:spPr>
          <a:xfrm>
            <a:off x="5381050" y="1646800"/>
            <a:ext cx="1096200" cy="488700"/>
          </a:xfrm>
          <a:prstGeom prst="rect">
            <a:avLst/>
          </a:prstGeom>
          <a:noFill/>
          <a:ln>
            <a:noFill/>
          </a:ln>
        </p:spPr>
        <p:txBody>
          <a:bodyPr lIns="91425" tIns="91425" rIns="91425" bIns="91425" anchor="ctr" anchorCtr="0">
            <a:noAutofit/>
          </a:bodyPr>
          <a:lstStyle/>
          <a:p>
            <a:pPr lvl="0" algn="ctr" rtl="0">
              <a:spcBef>
                <a:spcPts val="0"/>
              </a:spcBef>
              <a:buNone/>
            </a:pPr>
            <a:r>
              <a:rPr lang="en" sz="1100" i="1">
                <a:solidFill>
                  <a:srgbClr val="434343"/>
                </a:solidFill>
              </a:rPr>
              <a:t>Mensural MEI</a:t>
            </a:r>
          </a:p>
          <a:p>
            <a:pPr lvl="0" algn="ctr" rtl="0">
              <a:spcBef>
                <a:spcPts val="0"/>
              </a:spcBef>
              <a:buNone/>
            </a:pPr>
            <a:r>
              <a:rPr lang="en" sz="1100" i="1">
                <a:solidFill>
                  <a:srgbClr val="434343"/>
                </a:solidFill>
              </a:rPr>
              <a:t>Translator</a:t>
            </a:r>
          </a:p>
        </p:txBody>
      </p:sp>
      <p:cxnSp>
        <p:nvCxnSpPr>
          <p:cNvPr id="182" name="Shape 182"/>
          <p:cNvCxnSpPr/>
          <p:nvPr/>
        </p:nvCxnSpPr>
        <p:spPr>
          <a:xfrm>
            <a:off x="5448637" y="2234450"/>
            <a:ext cx="1028700" cy="0"/>
          </a:xfrm>
          <a:prstGeom prst="straightConnector1">
            <a:avLst/>
          </a:prstGeom>
          <a:noFill/>
          <a:ln w="50800" cap="flat" cmpd="sng">
            <a:solidFill>
              <a:srgbClr val="434343"/>
            </a:solidFill>
            <a:prstDash val="solid"/>
            <a:miter/>
            <a:headEnd type="none" w="med" len="med"/>
            <a:tailEnd type="stealth" w="lg" len="lg"/>
          </a:ln>
        </p:spPr>
      </p:cxnSp>
      <p:sp>
        <p:nvSpPr>
          <p:cNvPr id="183" name="Shape 18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12</a:t>
            </a:fld>
            <a:endParaRPr lang="e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Shape 188"/>
          <p:cNvSpPr txBox="1">
            <a:spLocks noGrp="1"/>
          </p:cNvSpPr>
          <p:nvPr>
            <p:ph type="body" idx="1"/>
          </p:nvPr>
        </p:nvSpPr>
        <p:spPr>
          <a:xfrm>
            <a:off x="2896050" y="1079750"/>
            <a:ext cx="5055300" cy="2309400"/>
          </a:xfrm>
          <a:prstGeom prst="rect">
            <a:avLst/>
          </a:prstGeom>
        </p:spPr>
        <p:txBody>
          <a:bodyPr lIns="91425" tIns="91425" rIns="91425" bIns="91425" anchor="t" anchorCtr="0">
            <a:noAutofit/>
          </a:bodyPr>
          <a:lstStyle/>
          <a:p>
            <a:pPr marL="457200" lvl="0" indent="-330200">
              <a:lnSpc>
                <a:spcPct val="150000"/>
              </a:lnSpc>
              <a:spcBef>
                <a:spcPts val="0"/>
              </a:spcBef>
              <a:spcAft>
                <a:spcPts val="0"/>
              </a:spcAft>
              <a:buSzPct val="100000"/>
              <a:buFont typeface="Arial" charset="0"/>
              <a:buChar char="•"/>
            </a:pPr>
            <a:r>
              <a:rPr lang="en" sz="1600" dirty="0"/>
              <a:t>Modern transcriptions usually do not record all the features contained in the mensural sources</a:t>
            </a:r>
          </a:p>
          <a:p>
            <a:pPr lvl="0" rtl="0">
              <a:lnSpc>
                <a:spcPct val="150000"/>
              </a:lnSpc>
              <a:spcBef>
                <a:spcPts val="0"/>
              </a:spcBef>
              <a:spcAft>
                <a:spcPts val="0"/>
              </a:spcAft>
              <a:buNone/>
            </a:pPr>
            <a:endParaRPr sz="1400" dirty="0"/>
          </a:p>
          <a:p>
            <a:pPr marL="457200" lvl="0" indent="-330200">
              <a:lnSpc>
                <a:spcPct val="150000"/>
              </a:lnSpc>
              <a:spcBef>
                <a:spcPts val="0"/>
              </a:spcBef>
              <a:buSzPct val="100000"/>
              <a:buFont typeface="Arial" charset="0"/>
              <a:buChar char="•"/>
            </a:pPr>
            <a:r>
              <a:rPr lang="en" sz="1600" dirty="0"/>
              <a:t>We developed a system of articulation marks to represent specific mensural notation features in the Sibelius transcriptions</a:t>
            </a:r>
          </a:p>
        </p:txBody>
      </p:sp>
      <p:sp>
        <p:nvSpPr>
          <p:cNvPr id="189" name="Shape 189"/>
          <p:cNvSpPr txBox="1">
            <a:spLocks noGrp="1"/>
          </p:cNvSpPr>
          <p:nvPr>
            <p:ph type="title"/>
          </p:nvPr>
        </p:nvSpPr>
        <p:spPr>
          <a:xfrm>
            <a:off x="311700" y="262800"/>
            <a:ext cx="8520600" cy="654300"/>
          </a:xfrm>
          <a:prstGeom prst="rect">
            <a:avLst/>
          </a:prstGeom>
        </p:spPr>
        <p:txBody>
          <a:bodyPr lIns="91425" tIns="91425" rIns="91425" bIns="91425" anchor="t" anchorCtr="0">
            <a:noAutofit/>
          </a:bodyPr>
          <a:lstStyle/>
          <a:p>
            <a:pPr lvl="0" rtl="0">
              <a:spcBef>
                <a:spcPts val="0"/>
              </a:spcBef>
              <a:buNone/>
            </a:pPr>
            <a:r>
              <a:rPr lang="en"/>
              <a:t>Step 1: Transcribe</a:t>
            </a:r>
          </a:p>
        </p:txBody>
      </p:sp>
      <p:sp>
        <p:nvSpPr>
          <p:cNvPr id="190" name="Shape 19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13</a:t>
            </a:fld>
            <a:endParaRPr lang="en"/>
          </a:p>
        </p:txBody>
      </p:sp>
      <p:sp>
        <p:nvSpPr>
          <p:cNvPr id="191" name="Shape 191"/>
          <p:cNvSpPr/>
          <p:nvPr/>
        </p:nvSpPr>
        <p:spPr>
          <a:xfrm>
            <a:off x="668674"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Sibelius</a:t>
            </a:r>
          </a:p>
          <a:p>
            <a:pPr marL="0" marR="0" lvl="0" indent="0" algn="ctr" rtl="0">
              <a:lnSpc>
                <a:spcPct val="100000"/>
              </a:lnSpc>
              <a:spcBef>
                <a:spcPts val="0"/>
              </a:spcBef>
              <a:spcAft>
                <a:spcPts val="0"/>
              </a:spcAft>
              <a:buClr>
                <a:srgbClr val="FFFFFF"/>
              </a:buClr>
              <a:buSzPct val="25000"/>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p>
          <a:p>
            <a:pPr marL="0" marR="0" lvl="0" indent="0" algn="ctr" rtl="0">
              <a:lnSpc>
                <a:spcPct val="100000"/>
              </a:lnSpc>
              <a:spcBef>
                <a:spcPts val="0"/>
              </a:spcBef>
              <a:spcAft>
                <a:spcPts val="0"/>
              </a:spcAft>
              <a:buClr>
                <a:srgbClr val="FFFFFF"/>
              </a:buClr>
              <a:buSzPct val="25000"/>
              <a:buFont typeface="Helvetica Neue"/>
              <a:buNone/>
            </a:pPr>
            <a:r>
              <a:rPr lang="en" sz="1200">
                <a:solidFill>
                  <a:srgbClr val="FFFFFF"/>
                </a:solidFill>
                <a:latin typeface="Helvetica Neue"/>
                <a:ea typeface="Helvetica Neue"/>
                <a:cs typeface="Helvetica Neue"/>
                <a:sym typeface="Helvetica Neue"/>
              </a:rPr>
              <a:t>(modern transcription)</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pic>
        <p:nvPicPr>
          <p:cNvPr id="196" name="Shape 196"/>
          <p:cNvPicPr preferRelativeResize="0"/>
          <p:nvPr/>
        </p:nvPicPr>
        <p:blipFill>
          <a:blip r:embed="rId3">
            <a:alphaModFix/>
          </a:blip>
          <a:stretch>
            <a:fillRect/>
          </a:stretch>
        </p:blipFill>
        <p:spPr>
          <a:xfrm>
            <a:off x="3862574" y="2299950"/>
            <a:ext cx="4819849" cy="2605096"/>
          </a:xfrm>
          <a:prstGeom prst="rect">
            <a:avLst/>
          </a:prstGeom>
          <a:noFill/>
          <a:ln>
            <a:noFill/>
          </a:ln>
        </p:spPr>
      </p:pic>
      <p:pic>
        <p:nvPicPr>
          <p:cNvPr id="197" name="Shape 197"/>
          <p:cNvPicPr preferRelativeResize="0"/>
          <p:nvPr/>
        </p:nvPicPr>
        <p:blipFill>
          <a:blip r:embed="rId4">
            <a:alphaModFix/>
          </a:blip>
          <a:stretch>
            <a:fillRect/>
          </a:stretch>
        </p:blipFill>
        <p:spPr>
          <a:xfrm>
            <a:off x="324599" y="313743"/>
            <a:ext cx="8494799" cy="1901482"/>
          </a:xfrm>
          <a:prstGeom prst="rect">
            <a:avLst/>
          </a:prstGeom>
          <a:noFill/>
          <a:ln>
            <a:noFill/>
          </a:ln>
        </p:spPr>
      </p:pic>
      <p:sp>
        <p:nvSpPr>
          <p:cNvPr id="198" name="Shape 198"/>
          <p:cNvSpPr/>
          <p:nvPr/>
        </p:nvSpPr>
        <p:spPr>
          <a:xfrm>
            <a:off x="7413925" y="2953925"/>
            <a:ext cx="292800" cy="393600"/>
          </a:xfrm>
          <a:prstGeom prst="ellipse">
            <a:avLst/>
          </a:prstGeom>
          <a:noFill/>
          <a:ln w="19050"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9" name="Shape 199"/>
          <p:cNvSpPr/>
          <p:nvPr/>
        </p:nvSpPr>
        <p:spPr>
          <a:xfrm>
            <a:off x="5556025" y="4421050"/>
            <a:ext cx="327900" cy="393600"/>
          </a:xfrm>
          <a:prstGeom prst="ellipse">
            <a:avLst/>
          </a:prstGeom>
          <a:noFill/>
          <a:ln w="19050" cap="flat" cmpd="sng">
            <a:solidFill>
              <a:srgbClr val="A64D7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0" name="Shape 200"/>
          <p:cNvSpPr/>
          <p:nvPr/>
        </p:nvSpPr>
        <p:spPr>
          <a:xfrm>
            <a:off x="5953975" y="3979450"/>
            <a:ext cx="246900" cy="225000"/>
          </a:xfrm>
          <a:prstGeom prst="roundRect">
            <a:avLst>
              <a:gd name="adj" fmla="val 16667"/>
            </a:avLst>
          </a:prstGeom>
          <a:no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cxnSp>
        <p:nvCxnSpPr>
          <p:cNvPr id="201" name="Shape 201"/>
          <p:cNvCxnSpPr/>
          <p:nvPr/>
        </p:nvCxnSpPr>
        <p:spPr>
          <a:xfrm rot="10800000">
            <a:off x="6710800" y="2763600"/>
            <a:ext cx="205500" cy="216600"/>
          </a:xfrm>
          <a:prstGeom prst="straightConnector1">
            <a:avLst/>
          </a:prstGeom>
          <a:noFill/>
          <a:ln w="19050" cap="flat" cmpd="sng">
            <a:solidFill>
              <a:srgbClr val="CC0000"/>
            </a:solidFill>
            <a:prstDash val="solid"/>
            <a:round/>
            <a:headEnd type="none" w="lg" len="lg"/>
            <a:tailEnd type="triangle" w="lg" len="lg"/>
          </a:ln>
        </p:spPr>
      </p:cxnSp>
      <p:cxnSp>
        <p:nvCxnSpPr>
          <p:cNvPr id="202" name="Shape 202"/>
          <p:cNvCxnSpPr/>
          <p:nvPr/>
        </p:nvCxnSpPr>
        <p:spPr>
          <a:xfrm rot="10800000">
            <a:off x="8523350" y="2710950"/>
            <a:ext cx="208500" cy="186600"/>
          </a:xfrm>
          <a:prstGeom prst="straightConnector1">
            <a:avLst/>
          </a:prstGeom>
          <a:noFill/>
          <a:ln w="19050" cap="flat" cmpd="sng">
            <a:solidFill>
              <a:srgbClr val="CC0000"/>
            </a:solidFill>
            <a:prstDash val="solid"/>
            <a:round/>
            <a:headEnd type="none" w="lg" len="lg"/>
            <a:tailEnd type="triangle" w="lg" len="lg"/>
          </a:ln>
        </p:spPr>
      </p:cxnSp>
      <p:cxnSp>
        <p:nvCxnSpPr>
          <p:cNvPr id="203" name="Shape 203"/>
          <p:cNvCxnSpPr/>
          <p:nvPr/>
        </p:nvCxnSpPr>
        <p:spPr>
          <a:xfrm rot="10800000">
            <a:off x="4731125" y="4156750"/>
            <a:ext cx="205500" cy="216600"/>
          </a:xfrm>
          <a:prstGeom prst="straightConnector1">
            <a:avLst/>
          </a:prstGeom>
          <a:noFill/>
          <a:ln w="19050" cap="flat" cmpd="sng">
            <a:solidFill>
              <a:srgbClr val="CC0000"/>
            </a:solidFill>
            <a:prstDash val="solid"/>
            <a:round/>
            <a:headEnd type="none" w="lg" len="lg"/>
            <a:tailEnd type="triangle" w="lg" len="lg"/>
          </a:ln>
        </p:spPr>
      </p:cxnSp>
      <p:cxnSp>
        <p:nvCxnSpPr>
          <p:cNvPr id="204" name="Shape 204"/>
          <p:cNvCxnSpPr/>
          <p:nvPr/>
        </p:nvCxnSpPr>
        <p:spPr>
          <a:xfrm rot="10800000">
            <a:off x="6461850" y="4204450"/>
            <a:ext cx="205500" cy="216600"/>
          </a:xfrm>
          <a:prstGeom prst="straightConnector1">
            <a:avLst/>
          </a:prstGeom>
          <a:noFill/>
          <a:ln w="19050" cap="flat" cmpd="sng">
            <a:solidFill>
              <a:srgbClr val="CC0000"/>
            </a:solidFill>
            <a:prstDash val="solid"/>
            <a:round/>
            <a:headEnd type="none" w="lg" len="lg"/>
            <a:tailEnd type="triangle" w="lg" len="lg"/>
          </a:ln>
        </p:spPr>
      </p:cxnSp>
      <p:sp>
        <p:nvSpPr>
          <p:cNvPr id="205" name="Shape 20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14</a:t>
            </a:fld>
            <a:endParaRPr lang="en"/>
          </a:p>
        </p:txBody>
      </p:sp>
      <p:sp>
        <p:nvSpPr>
          <p:cNvPr id="206" name="Shape 206"/>
          <p:cNvSpPr txBox="1"/>
          <p:nvPr/>
        </p:nvSpPr>
        <p:spPr>
          <a:xfrm>
            <a:off x="288175" y="2163300"/>
            <a:ext cx="3278400" cy="816900"/>
          </a:xfrm>
          <a:prstGeom prst="rect">
            <a:avLst/>
          </a:prstGeom>
          <a:noFill/>
          <a:ln>
            <a:noFill/>
          </a:ln>
        </p:spPr>
        <p:txBody>
          <a:bodyPr lIns="91425" tIns="91425" rIns="91425" bIns="91425" anchor="t" anchorCtr="0">
            <a:noAutofit/>
          </a:bodyPr>
          <a:lstStyle/>
          <a:p>
            <a:pPr lvl="0" rtl="0">
              <a:spcBef>
                <a:spcPts val="0"/>
              </a:spcBef>
              <a:buNone/>
            </a:pPr>
            <a:r>
              <a:rPr lang="en" sz="700"/>
              <a:t>Opening of the motet Garrit gallus / In nova from the manuscript Paris, Bibliothèque nationale, f. fr. 146.</a:t>
            </a:r>
          </a:p>
        </p:txBody>
      </p:sp>
      <p:cxnSp>
        <p:nvCxnSpPr>
          <p:cNvPr id="207" name="Shape 207"/>
          <p:cNvCxnSpPr/>
          <p:nvPr/>
        </p:nvCxnSpPr>
        <p:spPr>
          <a:xfrm flipH="1">
            <a:off x="2259925" y="614800"/>
            <a:ext cx="86700" cy="234000"/>
          </a:xfrm>
          <a:prstGeom prst="straightConnector1">
            <a:avLst/>
          </a:prstGeom>
          <a:noFill/>
          <a:ln w="19050" cap="flat" cmpd="sng">
            <a:solidFill>
              <a:srgbClr val="CC0000"/>
            </a:solidFill>
            <a:prstDash val="solid"/>
            <a:round/>
            <a:headEnd type="none" w="lg" len="lg"/>
            <a:tailEnd type="triangle" w="lg" len="lg"/>
          </a:ln>
        </p:spPr>
      </p:cxnSp>
      <p:cxnSp>
        <p:nvCxnSpPr>
          <p:cNvPr id="208" name="Shape 208"/>
          <p:cNvCxnSpPr/>
          <p:nvPr/>
        </p:nvCxnSpPr>
        <p:spPr>
          <a:xfrm flipH="1">
            <a:off x="3324175" y="580150"/>
            <a:ext cx="70200" cy="230700"/>
          </a:xfrm>
          <a:prstGeom prst="straightConnector1">
            <a:avLst/>
          </a:prstGeom>
          <a:noFill/>
          <a:ln w="19050" cap="flat" cmpd="sng">
            <a:solidFill>
              <a:srgbClr val="CC0000"/>
            </a:solidFill>
            <a:prstDash val="solid"/>
            <a:round/>
            <a:headEnd type="none" w="lg" len="lg"/>
            <a:tailEnd type="triangle" w="lg" len="lg"/>
          </a:ln>
        </p:spPr>
      </p:cxnSp>
      <p:cxnSp>
        <p:nvCxnSpPr>
          <p:cNvPr id="209" name="Shape 209"/>
          <p:cNvCxnSpPr/>
          <p:nvPr/>
        </p:nvCxnSpPr>
        <p:spPr>
          <a:xfrm flipH="1">
            <a:off x="3566525" y="545525"/>
            <a:ext cx="87600" cy="221700"/>
          </a:xfrm>
          <a:prstGeom prst="straightConnector1">
            <a:avLst/>
          </a:prstGeom>
          <a:noFill/>
          <a:ln w="19050" cap="flat" cmpd="sng">
            <a:solidFill>
              <a:srgbClr val="CC0000"/>
            </a:solidFill>
            <a:prstDash val="solid"/>
            <a:round/>
            <a:headEnd type="none" w="lg" len="lg"/>
            <a:tailEnd type="triangle" w="lg" len="lg"/>
          </a:ln>
        </p:spPr>
      </p:cxnSp>
      <p:cxnSp>
        <p:nvCxnSpPr>
          <p:cNvPr id="210" name="Shape 210"/>
          <p:cNvCxnSpPr/>
          <p:nvPr/>
        </p:nvCxnSpPr>
        <p:spPr>
          <a:xfrm flipH="1">
            <a:off x="4519200" y="632200"/>
            <a:ext cx="105600" cy="199200"/>
          </a:xfrm>
          <a:prstGeom prst="straightConnector1">
            <a:avLst/>
          </a:prstGeom>
          <a:noFill/>
          <a:ln w="19050" cap="flat" cmpd="sng">
            <a:solidFill>
              <a:srgbClr val="CC0000"/>
            </a:solidFill>
            <a:prstDash val="solid"/>
            <a:round/>
            <a:headEnd type="none" w="lg" len="lg"/>
            <a:tailEnd type="triangle" w="lg" len="lg"/>
          </a:ln>
        </p:spPr>
      </p:cxnSp>
      <p:sp>
        <p:nvSpPr>
          <p:cNvPr id="211" name="Shape 211"/>
          <p:cNvSpPr/>
          <p:nvPr/>
        </p:nvSpPr>
        <p:spPr>
          <a:xfrm>
            <a:off x="5714550" y="582850"/>
            <a:ext cx="205500" cy="393600"/>
          </a:xfrm>
          <a:prstGeom prst="ellipse">
            <a:avLst/>
          </a:prstGeom>
          <a:noFill/>
          <a:ln w="19050" cap="flat" cmpd="sng">
            <a:solidFill>
              <a:srgbClr val="674EA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6835775" y="394675"/>
            <a:ext cx="208500" cy="332100"/>
          </a:xfrm>
          <a:prstGeom prst="ellipse">
            <a:avLst/>
          </a:prstGeom>
          <a:noFill/>
          <a:ln w="19050" cap="flat" cmpd="sng">
            <a:solidFill>
              <a:srgbClr val="A64D7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p:nvPr/>
        </p:nvSpPr>
        <p:spPr>
          <a:xfrm>
            <a:off x="4173675" y="814900"/>
            <a:ext cx="141000" cy="241500"/>
          </a:xfrm>
          <a:prstGeom prst="roundRect">
            <a:avLst>
              <a:gd name="adj" fmla="val 16667"/>
            </a:avLst>
          </a:prstGeom>
          <a:noFill/>
          <a:ln w="19050" cap="flat" cmpd="sng">
            <a:solidFill>
              <a:srgbClr val="38761D"/>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8"/>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300"/>
                                  </p:stCondLst>
                                  <p:childTnLst>
                                    <p:set>
                                      <p:cBhvr>
                                        <p:cTn id="12" dur="1" fill="hold">
                                          <p:stCondLst>
                                            <p:cond delay="0"/>
                                          </p:stCondLst>
                                        </p:cTn>
                                        <p:tgtEl>
                                          <p:spTgt spid="209"/>
                                        </p:tgtEl>
                                        <p:attrNameLst>
                                          <p:attrName>style.visibility</p:attrName>
                                        </p:attrNameLst>
                                      </p:cBhvr>
                                      <p:to>
                                        <p:strVal val="visible"/>
                                      </p:to>
                                    </p:set>
                                  </p:childTnLst>
                                </p:cTn>
                              </p:par>
                            </p:childTnLst>
                          </p:cTn>
                        </p:par>
                        <p:par>
                          <p:cTn id="13" fill="hold">
                            <p:stCondLst>
                              <p:cond delay="800"/>
                            </p:stCondLst>
                            <p:childTnLst>
                              <p:par>
                                <p:cTn id="14" presetID="1" presetClass="entr" presetSubtype="0" fill="hold" nodeType="afterEffect">
                                  <p:stCondLst>
                                    <p:cond delay="300"/>
                                  </p:stCondLst>
                                  <p:childTnLst>
                                    <p:set>
                                      <p:cBhvr>
                                        <p:cTn id="15" dur="1" fill="hold">
                                          <p:stCondLst>
                                            <p:cond delay="0"/>
                                          </p:stCondLst>
                                        </p:cTn>
                                        <p:tgtEl>
                                          <p:spTgt spid="2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1"/>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300"/>
                                  </p:stCondLst>
                                  <p:childTnLst>
                                    <p:set>
                                      <p:cBhvr>
                                        <p:cTn id="22" dur="1" fill="hold">
                                          <p:stCondLst>
                                            <p:cond delay="0"/>
                                          </p:stCondLst>
                                        </p:cTn>
                                        <p:tgtEl>
                                          <p:spTgt spid="202"/>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nodeType="afterEffect">
                                  <p:stCondLst>
                                    <p:cond delay="300"/>
                                  </p:stCondLst>
                                  <p:childTnLst>
                                    <p:set>
                                      <p:cBhvr>
                                        <p:cTn id="25" dur="1" fill="hold">
                                          <p:stCondLst>
                                            <p:cond delay="0"/>
                                          </p:stCondLst>
                                        </p:cTn>
                                        <p:tgtEl>
                                          <p:spTgt spid="203"/>
                                        </p:tgtEl>
                                        <p:attrNameLst>
                                          <p:attrName>style.visibility</p:attrName>
                                        </p:attrNameLst>
                                      </p:cBhvr>
                                      <p:to>
                                        <p:strVal val="visible"/>
                                      </p:to>
                                    </p:set>
                                  </p:childTnLst>
                                </p:cTn>
                              </p:par>
                            </p:childTnLst>
                          </p:cTn>
                        </p:par>
                        <p:par>
                          <p:cTn id="26" fill="hold">
                            <p:stCondLst>
                              <p:cond delay="600"/>
                            </p:stCondLst>
                            <p:childTnLst>
                              <p:par>
                                <p:cTn id="27" presetID="1" presetClass="entr" presetSubtype="0" fill="hold" nodeType="afterEffect">
                                  <p:stCondLst>
                                    <p:cond delay="300"/>
                                  </p:stCondLst>
                                  <p:childTnLst>
                                    <p:set>
                                      <p:cBhvr>
                                        <p:cTn id="28" dur="1" fill="hold">
                                          <p:stCondLst>
                                            <p:cond delay="0"/>
                                          </p:stCondLst>
                                        </p:cTn>
                                        <p:tgtEl>
                                          <p:spTgt spid="2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99" grpId="0" animBg="1"/>
      <p:bldP spid="200" grpId="0" animBg="1"/>
      <p:bldP spid="211" grpId="0" animBg="1"/>
      <p:bldP spid="212" grpId="0" animBg="1"/>
      <p:bldP spid="2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Shape 218"/>
          <p:cNvSpPr txBox="1">
            <a:spLocks noGrp="1"/>
          </p:cNvSpPr>
          <p:nvPr>
            <p:ph type="title"/>
          </p:nvPr>
        </p:nvSpPr>
        <p:spPr>
          <a:xfrm>
            <a:off x="311700" y="291975"/>
            <a:ext cx="8520600" cy="1059900"/>
          </a:xfrm>
          <a:prstGeom prst="rect">
            <a:avLst/>
          </a:prstGeom>
        </p:spPr>
        <p:txBody>
          <a:bodyPr lIns="91425" tIns="91425" rIns="91425" bIns="91425" anchor="ctr" anchorCtr="0">
            <a:noAutofit/>
          </a:bodyPr>
          <a:lstStyle/>
          <a:p>
            <a:pPr lvl="0">
              <a:spcBef>
                <a:spcPts val="0"/>
              </a:spcBef>
              <a:buNone/>
            </a:pPr>
            <a:r>
              <a:rPr lang="en"/>
              <a:t>Repertoire for first phase of ‘Measuring Polyphony’ project</a:t>
            </a:r>
          </a:p>
        </p:txBody>
      </p:sp>
      <p:sp>
        <p:nvSpPr>
          <p:cNvPr id="219" name="Shape 219"/>
          <p:cNvSpPr txBox="1">
            <a:spLocks noGrp="1"/>
          </p:cNvSpPr>
          <p:nvPr>
            <p:ph type="body" idx="1"/>
          </p:nvPr>
        </p:nvSpPr>
        <p:spPr>
          <a:xfrm>
            <a:off x="311700" y="1351875"/>
            <a:ext cx="8520600" cy="3420000"/>
          </a:xfrm>
          <a:prstGeom prst="rect">
            <a:avLst/>
          </a:prstGeom>
        </p:spPr>
        <p:txBody>
          <a:bodyPr lIns="91425" tIns="91425" rIns="91425" bIns="91425" anchor="t" anchorCtr="0">
            <a:noAutofit/>
          </a:bodyPr>
          <a:lstStyle/>
          <a:p>
            <a:pPr lvl="0">
              <a:spcBef>
                <a:spcPts val="0"/>
              </a:spcBef>
              <a:buNone/>
            </a:pPr>
            <a:r>
              <a:rPr lang="en" dirty="0"/>
              <a:t>64 polyphonic </a:t>
            </a:r>
            <a:r>
              <a:rPr lang="en-CA" dirty="0" smtClean="0"/>
              <a:t>pieces </a:t>
            </a:r>
            <a:r>
              <a:rPr lang="en" dirty="0" smtClean="0"/>
              <a:t>representing</a:t>
            </a:r>
            <a:r>
              <a:rPr lang="en" dirty="0"/>
              <a:t>:</a:t>
            </a:r>
          </a:p>
          <a:p>
            <a:pPr marL="514350" lvl="0" indent="-285750" rtl="0">
              <a:spcBef>
                <a:spcPts val="0"/>
              </a:spcBef>
              <a:spcAft>
                <a:spcPts val="1000"/>
              </a:spcAft>
              <a:buFont typeface="Arial" charset="0"/>
              <a:buChar char="•"/>
            </a:pPr>
            <a:r>
              <a:rPr lang="en" i="1" dirty="0"/>
              <a:t>Ars </a:t>
            </a:r>
            <a:r>
              <a:rPr lang="en" i="1" dirty="0" err="1"/>
              <a:t>antiqua</a:t>
            </a:r>
            <a:r>
              <a:rPr lang="en" dirty="0"/>
              <a:t> (c. 1280–1320):</a:t>
            </a:r>
          </a:p>
          <a:p>
            <a:pPr marL="914400" lvl="1" indent="-330200" rtl="0">
              <a:spcBef>
                <a:spcPts val="0"/>
              </a:spcBef>
              <a:spcAft>
                <a:spcPts val="1000"/>
              </a:spcAft>
              <a:buSzPct val="100000"/>
              <a:buFont typeface="Arial" charset="0"/>
              <a:buChar char="•"/>
            </a:pPr>
            <a:r>
              <a:rPr lang="en" sz="1600" b="1" dirty="0"/>
              <a:t>Montpellier Codex</a:t>
            </a:r>
            <a:r>
              <a:rPr lang="en" sz="1600" dirty="0"/>
              <a:t> (Montpellier, </a:t>
            </a:r>
            <a:r>
              <a:rPr lang="en" sz="1600" dirty="0" err="1"/>
              <a:t>Bibliotheque</a:t>
            </a:r>
            <a:r>
              <a:rPr lang="en" sz="1600" dirty="0"/>
              <a:t> </a:t>
            </a:r>
            <a:r>
              <a:rPr lang="en" sz="1600" dirty="0" err="1"/>
              <a:t>interuniversitaire</a:t>
            </a:r>
            <a:r>
              <a:rPr lang="en" sz="1600" dirty="0"/>
              <a:t>, Section de </a:t>
            </a:r>
            <a:r>
              <a:rPr lang="en" sz="1600" dirty="0" err="1"/>
              <a:t>medecine</a:t>
            </a:r>
            <a:r>
              <a:rPr lang="en" sz="1600" dirty="0"/>
              <a:t>, H. 196)</a:t>
            </a:r>
          </a:p>
          <a:p>
            <a:pPr marL="914400" lvl="1" indent="-330200" rtl="0">
              <a:spcBef>
                <a:spcPts val="0"/>
              </a:spcBef>
              <a:spcAft>
                <a:spcPts val="1000"/>
              </a:spcAft>
              <a:buSzPct val="100000"/>
              <a:buFont typeface="Arial" charset="0"/>
              <a:buChar char="•"/>
            </a:pPr>
            <a:r>
              <a:rPr lang="en" sz="1600" b="1" i="1" dirty="0"/>
              <a:t>Roman de </a:t>
            </a:r>
            <a:r>
              <a:rPr lang="en" sz="1600" b="1" i="1" dirty="0" err="1"/>
              <a:t>Fauvel</a:t>
            </a:r>
            <a:r>
              <a:rPr lang="en" sz="1600" b="1" dirty="0"/>
              <a:t> manuscript</a:t>
            </a:r>
            <a:r>
              <a:rPr lang="en" sz="1600" dirty="0"/>
              <a:t> (Paris, </a:t>
            </a:r>
            <a:r>
              <a:rPr lang="en" sz="1600" dirty="0" err="1"/>
              <a:t>Bibliotheque</a:t>
            </a:r>
            <a:r>
              <a:rPr lang="en" sz="1600" dirty="0"/>
              <a:t> </a:t>
            </a:r>
            <a:r>
              <a:rPr lang="en" sz="1600" dirty="0" err="1"/>
              <a:t>nationale</a:t>
            </a:r>
            <a:r>
              <a:rPr lang="en" sz="1600" dirty="0"/>
              <a:t>, f. </a:t>
            </a:r>
            <a:r>
              <a:rPr lang="en" sz="1600" dirty="0" err="1"/>
              <a:t>fr.</a:t>
            </a:r>
            <a:r>
              <a:rPr lang="en" sz="1600" dirty="0"/>
              <a:t> 146)</a:t>
            </a:r>
          </a:p>
          <a:p>
            <a:pPr marL="914400" lvl="1" indent="-330200" rtl="0">
              <a:spcBef>
                <a:spcPts val="0"/>
              </a:spcBef>
              <a:spcAft>
                <a:spcPts val="1000"/>
              </a:spcAft>
              <a:buSzPct val="100000"/>
              <a:buFont typeface="Arial" charset="0"/>
              <a:buChar char="•"/>
            </a:pPr>
            <a:r>
              <a:rPr lang="en" sz="1600" b="1" dirty="0"/>
              <a:t>Brussels </a:t>
            </a:r>
            <a:r>
              <a:rPr lang="en" sz="1600" b="1" dirty="0" err="1"/>
              <a:t>rotulus</a:t>
            </a:r>
            <a:r>
              <a:rPr lang="en" sz="1600" dirty="0"/>
              <a:t> (Brussels, </a:t>
            </a:r>
            <a:r>
              <a:rPr lang="en" sz="1600" dirty="0" err="1"/>
              <a:t>Bibliotheque</a:t>
            </a:r>
            <a:r>
              <a:rPr lang="en" sz="1600" dirty="0"/>
              <a:t> </a:t>
            </a:r>
            <a:r>
              <a:rPr lang="en" sz="1600" dirty="0" err="1"/>
              <a:t>royale</a:t>
            </a:r>
            <a:r>
              <a:rPr lang="en" sz="1600" dirty="0"/>
              <a:t>, Ms. 19606)</a:t>
            </a:r>
          </a:p>
          <a:p>
            <a:pPr marL="514350" lvl="0" indent="-285750" rtl="0">
              <a:spcBef>
                <a:spcPts val="0"/>
              </a:spcBef>
              <a:spcAft>
                <a:spcPts val="1000"/>
              </a:spcAft>
              <a:buFont typeface="Arial" charset="0"/>
              <a:buChar char="•"/>
            </a:pPr>
            <a:r>
              <a:rPr lang="en" i="1" dirty="0"/>
              <a:t>Ars nova</a:t>
            </a:r>
            <a:r>
              <a:rPr lang="en" dirty="0"/>
              <a:t> (c. 1320–1350):</a:t>
            </a:r>
          </a:p>
          <a:p>
            <a:pPr marL="914400" lvl="1" indent="-330200" rtl="0">
              <a:spcBef>
                <a:spcPts val="0"/>
              </a:spcBef>
              <a:spcAft>
                <a:spcPts val="1000"/>
              </a:spcAft>
              <a:buSzPct val="100000"/>
              <a:buFont typeface="Arial" charset="0"/>
              <a:buChar char="•"/>
            </a:pPr>
            <a:r>
              <a:rPr lang="en" sz="1600" dirty="0"/>
              <a:t>Ivrea Codex (Ivrea, </a:t>
            </a:r>
            <a:r>
              <a:rPr lang="en" sz="1600" dirty="0" err="1"/>
              <a:t>Biblioteca</a:t>
            </a:r>
            <a:r>
              <a:rPr lang="en" sz="1600" dirty="0"/>
              <a:t> </a:t>
            </a:r>
            <a:r>
              <a:rPr lang="en" sz="1600" dirty="0" err="1"/>
              <a:t>capitulare</a:t>
            </a:r>
            <a:r>
              <a:rPr lang="en" sz="1600" dirty="0"/>
              <a:t>, Ms. 115)</a:t>
            </a:r>
          </a:p>
        </p:txBody>
      </p:sp>
      <p:sp>
        <p:nvSpPr>
          <p:cNvPr id="220" name="Shape 2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15</a:t>
            </a:fld>
            <a:endParaRPr lang="e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16</a:t>
            </a:fld>
            <a:endParaRPr lang="en"/>
          </a:p>
        </p:txBody>
      </p:sp>
      <p:sp>
        <p:nvSpPr>
          <p:cNvPr id="226" name="Shape 226"/>
          <p:cNvSpPr txBox="1"/>
          <p:nvPr/>
        </p:nvSpPr>
        <p:spPr>
          <a:xfrm>
            <a:off x="481275" y="374325"/>
            <a:ext cx="5681700" cy="828900"/>
          </a:xfrm>
          <a:prstGeom prst="rect">
            <a:avLst/>
          </a:prstGeom>
          <a:noFill/>
          <a:ln>
            <a:noFill/>
          </a:ln>
        </p:spPr>
        <p:txBody>
          <a:bodyPr lIns="91425" tIns="91425" rIns="91425" bIns="91425" anchor="t" anchorCtr="0">
            <a:noAutofit/>
          </a:bodyPr>
          <a:lstStyle/>
          <a:p>
            <a:pPr lvl="0">
              <a:spcBef>
                <a:spcPts val="0"/>
              </a:spcBef>
              <a:buNone/>
            </a:pPr>
            <a:r>
              <a:rPr lang="en" sz="2800"/>
              <a:t>Step 2: Convert into MEI</a:t>
            </a:r>
          </a:p>
        </p:txBody>
      </p:sp>
      <p:sp>
        <p:nvSpPr>
          <p:cNvPr id="227" name="Shape 227"/>
          <p:cNvSpPr/>
          <p:nvPr/>
        </p:nvSpPr>
        <p:spPr>
          <a:xfrm>
            <a:off x="668674"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Sibelius</a:t>
            </a:r>
          </a:p>
          <a:p>
            <a:pPr marL="0" marR="0" lvl="0" indent="0" algn="ctr" rtl="0">
              <a:lnSpc>
                <a:spcPct val="100000"/>
              </a:lnSpc>
              <a:spcBef>
                <a:spcPts val="0"/>
              </a:spcBef>
              <a:spcAft>
                <a:spcPts val="0"/>
              </a:spcAft>
              <a:buClr>
                <a:srgbClr val="FFFFFF"/>
              </a:buClr>
              <a:buSzPct val="25000"/>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p>
          <a:p>
            <a:pPr marL="0" marR="0" lvl="0" indent="0" algn="ctr" rtl="0">
              <a:lnSpc>
                <a:spcPct val="100000"/>
              </a:lnSpc>
              <a:spcBef>
                <a:spcPts val="0"/>
              </a:spcBef>
              <a:spcAft>
                <a:spcPts val="0"/>
              </a:spcAft>
              <a:buClr>
                <a:srgbClr val="FFFFFF"/>
              </a:buClr>
              <a:buSzPct val="25000"/>
              <a:buFont typeface="Helvetica Neue"/>
              <a:buNone/>
            </a:pPr>
            <a:r>
              <a:rPr lang="en" sz="1200">
                <a:solidFill>
                  <a:srgbClr val="FFFFFF"/>
                </a:solidFill>
                <a:latin typeface="Helvetica Neue"/>
                <a:ea typeface="Helvetica Neue"/>
                <a:cs typeface="Helvetica Neue"/>
                <a:sym typeface="Helvetica Neue"/>
              </a:rPr>
              <a:t>(modern transcription)</a:t>
            </a:r>
          </a:p>
        </p:txBody>
      </p:sp>
      <p:sp>
        <p:nvSpPr>
          <p:cNvPr id="228" name="Shape 228"/>
          <p:cNvSpPr/>
          <p:nvPr/>
        </p:nvSpPr>
        <p:spPr>
          <a:xfrm>
            <a:off x="3615712"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CMN</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cxnSp>
        <p:nvCxnSpPr>
          <p:cNvPr id="229" name="Shape 229"/>
          <p:cNvCxnSpPr/>
          <p:nvPr/>
        </p:nvCxnSpPr>
        <p:spPr>
          <a:xfrm>
            <a:off x="2501600" y="2234450"/>
            <a:ext cx="1028700" cy="0"/>
          </a:xfrm>
          <a:prstGeom prst="straightConnector1">
            <a:avLst/>
          </a:prstGeom>
          <a:noFill/>
          <a:ln w="50800" cap="flat" cmpd="sng">
            <a:solidFill>
              <a:srgbClr val="434343"/>
            </a:solidFill>
            <a:prstDash val="solid"/>
            <a:miter/>
            <a:headEnd type="none" w="med" len="med"/>
            <a:tailEnd type="stealth" w="lg" len="lg"/>
          </a:ln>
        </p:spPr>
      </p:cxnSp>
      <p:sp>
        <p:nvSpPr>
          <p:cNvPr id="230" name="Shape 230"/>
          <p:cNvSpPr txBox="1"/>
          <p:nvPr/>
        </p:nvSpPr>
        <p:spPr>
          <a:xfrm>
            <a:off x="2501600" y="1646787"/>
            <a:ext cx="896400" cy="488700"/>
          </a:xfrm>
          <a:prstGeom prst="rect">
            <a:avLst/>
          </a:prstGeom>
          <a:noFill/>
          <a:ln>
            <a:noFill/>
          </a:ln>
        </p:spPr>
        <p:txBody>
          <a:bodyPr lIns="91425" tIns="91425" rIns="91425" bIns="91425" anchor="ctr" anchorCtr="0">
            <a:noAutofit/>
          </a:bodyPr>
          <a:lstStyle/>
          <a:p>
            <a:pPr lvl="0" algn="ctr" rtl="0">
              <a:spcBef>
                <a:spcPts val="0"/>
              </a:spcBef>
              <a:buNone/>
            </a:pPr>
            <a:r>
              <a:rPr lang="en" sz="1100" i="1">
                <a:solidFill>
                  <a:srgbClr val="434343"/>
                </a:solidFill>
              </a:rPr>
              <a:t>SibMEI</a:t>
            </a:r>
          </a:p>
          <a:p>
            <a:pPr lvl="0" algn="ctr" rtl="0">
              <a:spcBef>
                <a:spcPts val="0"/>
              </a:spcBef>
              <a:buNone/>
            </a:pPr>
            <a:r>
              <a:rPr lang="en" sz="1100" i="1">
                <a:solidFill>
                  <a:srgbClr val="434343"/>
                </a:solidFill>
              </a:rPr>
              <a:t>plugin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Shape 235"/>
          <p:cNvSpPr txBox="1">
            <a:spLocks noGrp="1"/>
          </p:cNvSpPr>
          <p:nvPr>
            <p:ph type="title"/>
          </p:nvPr>
        </p:nvSpPr>
        <p:spPr>
          <a:xfrm>
            <a:off x="311700" y="340500"/>
            <a:ext cx="8520600" cy="595200"/>
          </a:xfrm>
          <a:prstGeom prst="rect">
            <a:avLst/>
          </a:prstGeom>
        </p:spPr>
        <p:txBody>
          <a:bodyPr lIns="91425" tIns="91425" rIns="91425" bIns="91425" anchor="ctr" anchorCtr="0">
            <a:noAutofit/>
          </a:bodyPr>
          <a:lstStyle/>
          <a:p>
            <a:pPr lvl="0" algn="l">
              <a:spcBef>
                <a:spcPts val="0"/>
              </a:spcBef>
              <a:buNone/>
            </a:pPr>
            <a:r>
              <a:rPr lang="en" sz="2800"/>
              <a:t>Step 3: The Mensural MEI Translator</a:t>
            </a:r>
          </a:p>
        </p:txBody>
      </p:sp>
      <p:sp>
        <p:nvSpPr>
          <p:cNvPr id="236" name="Shape 23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17</a:t>
            </a:fld>
            <a:endParaRPr lang="en"/>
          </a:p>
        </p:txBody>
      </p:sp>
      <p:sp>
        <p:nvSpPr>
          <p:cNvPr id="237" name="Shape 237"/>
          <p:cNvSpPr/>
          <p:nvPr/>
        </p:nvSpPr>
        <p:spPr>
          <a:xfrm>
            <a:off x="3615712"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CMN</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sp>
        <p:nvSpPr>
          <p:cNvPr id="238" name="Shape 238"/>
          <p:cNvSpPr/>
          <p:nvPr/>
        </p:nvSpPr>
        <p:spPr>
          <a:xfrm>
            <a:off x="6562749"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Mensural</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sp>
        <p:nvSpPr>
          <p:cNvPr id="239" name="Shape 239"/>
          <p:cNvSpPr txBox="1"/>
          <p:nvPr/>
        </p:nvSpPr>
        <p:spPr>
          <a:xfrm>
            <a:off x="5381050" y="1646800"/>
            <a:ext cx="1096200" cy="488700"/>
          </a:xfrm>
          <a:prstGeom prst="rect">
            <a:avLst/>
          </a:prstGeom>
          <a:noFill/>
          <a:ln>
            <a:noFill/>
          </a:ln>
        </p:spPr>
        <p:txBody>
          <a:bodyPr lIns="91425" tIns="91425" rIns="91425" bIns="91425" anchor="ctr" anchorCtr="0">
            <a:noAutofit/>
          </a:bodyPr>
          <a:lstStyle/>
          <a:p>
            <a:pPr lvl="0" algn="ctr" rtl="0">
              <a:spcBef>
                <a:spcPts val="0"/>
              </a:spcBef>
              <a:buNone/>
            </a:pPr>
            <a:r>
              <a:rPr lang="en" sz="1100" i="1">
                <a:solidFill>
                  <a:srgbClr val="434343"/>
                </a:solidFill>
              </a:rPr>
              <a:t>Mensural MEI</a:t>
            </a:r>
          </a:p>
          <a:p>
            <a:pPr lvl="0" algn="ctr" rtl="0">
              <a:spcBef>
                <a:spcPts val="0"/>
              </a:spcBef>
              <a:buNone/>
            </a:pPr>
            <a:r>
              <a:rPr lang="en" sz="1100" i="1">
                <a:solidFill>
                  <a:srgbClr val="434343"/>
                </a:solidFill>
              </a:rPr>
              <a:t>Translator</a:t>
            </a:r>
          </a:p>
        </p:txBody>
      </p:sp>
      <p:cxnSp>
        <p:nvCxnSpPr>
          <p:cNvPr id="240" name="Shape 240"/>
          <p:cNvCxnSpPr/>
          <p:nvPr/>
        </p:nvCxnSpPr>
        <p:spPr>
          <a:xfrm>
            <a:off x="5448637" y="2234450"/>
            <a:ext cx="1028700" cy="0"/>
          </a:xfrm>
          <a:prstGeom prst="straightConnector1">
            <a:avLst/>
          </a:prstGeom>
          <a:noFill/>
          <a:ln w="50800" cap="flat" cmpd="sng">
            <a:solidFill>
              <a:srgbClr val="434343"/>
            </a:solidFill>
            <a:prstDash val="solid"/>
            <a:miter/>
            <a:headEnd type="none" w="med" len="med"/>
            <a:tailEnd type="stealth" w="lg" len="lg"/>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CA" dirty="0" smtClean="0"/>
              <a:t>Three </a:t>
            </a:r>
            <a:r>
              <a:rPr lang="en" dirty="0" smtClean="0"/>
              <a:t>actions</a:t>
            </a:r>
            <a:endParaRPr lang="en" dirty="0"/>
          </a:p>
        </p:txBody>
      </p:sp>
      <p:sp>
        <p:nvSpPr>
          <p:cNvPr id="246" name="Shape 24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1000"/>
              </a:spcBef>
              <a:spcAft>
                <a:spcPts val="1000"/>
              </a:spcAft>
              <a:buAutoNum type="arabicPeriod"/>
            </a:pPr>
            <a:r>
              <a:rPr lang="en-CA" dirty="0" smtClean="0"/>
              <a:t>Decodes the articulation marks we introduced in Sibelius</a:t>
            </a:r>
            <a:endParaRPr lang="en" dirty="0"/>
          </a:p>
          <a:p>
            <a:pPr marL="457200" lvl="0" indent="-228600" rtl="0">
              <a:spcBef>
                <a:spcPts val="1000"/>
              </a:spcBef>
              <a:spcAft>
                <a:spcPts val="1000"/>
              </a:spcAft>
              <a:buAutoNum type="arabicPeriod"/>
            </a:pPr>
            <a:r>
              <a:rPr lang="en" dirty="0"/>
              <a:t>Changes the </a:t>
            </a:r>
            <a:r>
              <a:rPr lang="en" b="1" dirty="0"/>
              <a:t>CMN note names</a:t>
            </a:r>
            <a:r>
              <a:rPr lang="en" dirty="0"/>
              <a:t> to the corresponding </a:t>
            </a:r>
            <a:r>
              <a:rPr lang="en" b="1" dirty="0"/>
              <a:t>mensural note names</a:t>
            </a:r>
          </a:p>
          <a:p>
            <a:pPr marL="457200" lvl="0" indent="-228600">
              <a:spcBef>
                <a:spcPts val="1000"/>
              </a:spcBef>
              <a:spcAft>
                <a:spcPts val="1000"/>
              </a:spcAft>
              <a:buAutoNum type="arabicPeriod"/>
            </a:pPr>
            <a:r>
              <a:rPr lang="en" dirty="0"/>
              <a:t>Determines and encodes the quality (perfect / imperfect) of the note within the </a:t>
            </a:r>
            <a:r>
              <a:rPr lang="en" dirty="0">
                <a:latin typeface="Courier New"/>
                <a:ea typeface="Courier New"/>
                <a:cs typeface="Courier New"/>
                <a:sym typeface="Courier New"/>
              </a:rPr>
              <a:t>&lt;note&gt;</a:t>
            </a:r>
            <a:r>
              <a:rPr lang="en" dirty="0"/>
              <a:t> element</a:t>
            </a:r>
          </a:p>
        </p:txBody>
      </p:sp>
      <p:sp>
        <p:nvSpPr>
          <p:cNvPr id="247" name="Shape 2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18</a:t>
            </a:fld>
            <a:endParaRPr lang="e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265225"/>
            <a:ext cx="8520600" cy="1074900"/>
          </a:xfrm>
          <a:prstGeom prst="rect">
            <a:avLst/>
          </a:prstGeom>
        </p:spPr>
        <p:txBody>
          <a:bodyPr lIns="91425" tIns="91425" rIns="91425" bIns="91425" anchor="ctr" anchorCtr="0">
            <a:noAutofit/>
          </a:bodyPr>
          <a:lstStyle/>
          <a:p>
            <a:pPr lvl="0">
              <a:spcBef>
                <a:spcPts val="0"/>
              </a:spcBef>
              <a:buNone/>
            </a:pPr>
            <a:r>
              <a:rPr lang="en-CA" dirty="0"/>
              <a:t>1</a:t>
            </a:r>
            <a:r>
              <a:rPr lang="en" dirty="0" smtClean="0"/>
              <a:t>. </a:t>
            </a:r>
            <a:r>
              <a:rPr lang="en-CA" dirty="0" smtClean="0"/>
              <a:t>Decode the Sibelius marks</a:t>
            </a:r>
            <a:endParaRPr lang="en" dirty="0"/>
          </a:p>
        </p:txBody>
      </p:sp>
      <p:graphicFrame>
        <p:nvGraphicFramePr>
          <p:cNvPr id="260" name="Shape 260"/>
          <p:cNvGraphicFramePr/>
          <p:nvPr/>
        </p:nvGraphicFramePr>
        <p:xfrm>
          <a:off x="838848" y="1391507"/>
          <a:ext cx="7072450" cy="2670350"/>
        </p:xfrm>
        <a:graphic>
          <a:graphicData uri="http://schemas.openxmlformats.org/drawingml/2006/table">
            <a:tbl>
              <a:tblPr firstRow="1">
                <a:noFill/>
                <a:tableStyleId>{EFA548A1-2B93-41C0-81A8-51D36DEA5534}</a:tableStyleId>
              </a:tblPr>
              <a:tblGrid>
                <a:gridCol w="1803250"/>
                <a:gridCol w="1018175"/>
                <a:gridCol w="2216900"/>
                <a:gridCol w="2034125"/>
              </a:tblGrid>
              <a:tr h="339650">
                <a:tc>
                  <a:txBody>
                    <a:bodyPr/>
                    <a:lstStyle/>
                    <a:p>
                      <a:pPr marL="0" marR="0" lvl="0" indent="0" algn="ctr" rtl="0">
                        <a:lnSpc>
                          <a:spcPct val="100000"/>
                        </a:lnSpc>
                        <a:spcBef>
                          <a:spcPts val="0"/>
                        </a:spcBef>
                        <a:spcAft>
                          <a:spcPts val="0"/>
                        </a:spcAft>
                        <a:buNone/>
                      </a:pPr>
                      <a:r>
                        <a:rPr lang="en">
                          <a:latin typeface="Helvetica Neue"/>
                          <a:ea typeface="Helvetica Neue"/>
                          <a:cs typeface="Helvetica Neue"/>
                          <a:sym typeface="Helvetica Neue"/>
                        </a:rPr>
                        <a:t>Mensural feature</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000000"/>
                    </a:solidFill>
                  </a:tcPr>
                </a:tc>
                <a:tc>
                  <a:txBody>
                    <a:bodyPr/>
                    <a:lstStyle/>
                    <a:p>
                      <a:pPr marL="0" marR="0" lvl="0" indent="0" algn="ctr" rtl="0">
                        <a:lnSpc>
                          <a:spcPct val="100000"/>
                        </a:lnSpc>
                        <a:spcBef>
                          <a:spcPts val="0"/>
                        </a:spcBef>
                        <a:spcAft>
                          <a:spcPts val="0"/>
                        </a:spcAft>
                        <a:buNone/>
                      </a:pPr>
                      <a:r>
                        <a:rPr lang="en">
                          <a:latin typeface="Helvetica Neue"/>
                          <a:ea typeface="Helvetica Neue"/>
                          <a:cs typeface="Helvetica Neue"/>
                          <a:sym typeface="Helvetica Neue"/>
                        </a:rPr>
                        <a:t>Sibelius</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F9000"/>
                    </a:solidFill>
                  </a:tcPr>
                </a:tc>
                <a:tc>
                  <a:txBody>
                    <a:bodyPr/>
                    <a:lstStyle/>
                    <a:p>
                      <a:pPr marL="0" marR="0" lvl="0" indent="0" algn="ctr" rtl="0">
                        <a:lnSpc>
                          <a:spcPct val="100000"/>
                        </a:lnSpc>
                        <a:spcBef>
                          <a:spcPts val="0"/>
                        </a:spcBef>
                        <a:spcAft>
                          <a:spcPts val="0"/>
                        </a:spcAft>
                        <a:buClr>
                          <a:srgbClr val="FFFFFF"/>
                        </a:buClr>
                        <a:buSzPct val="25000"/>
                        <a:buFont typeface="Helvetica Neue Light"/>
                        <a:buNone/>
                      </a:pPr>
                      <a:r>
                        <a:rPr lang="en" u="none" strike="noStrike" cap="none">
                          <a:solidFill>
                            <a:srgbClr val="FFFFFF"/>
                          </a:solidFill>
                          <a:latin typeface="Helvetica Neue"/>
                          <a:ea typeface="Helvetica Neue"/>
                          <a:cs typeface="Helvetica Neue"/>
                          <a:sym typeface="Helvetica Neue"/>
                        </a:rPr>
                        <a:t>CMN MEI</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840F00"/>
                    </a:solidFill>
                  </a:tcPr>
                </a:tc>
                <a:tc>
                  <a:txBody>
                    <a:bodyPr/>
                    <a:lstStyle/>
                    <a:p>
                      <a:pPr marL="0" marR="0" lvl="0" indent="0" algn="ctr" rtl="0">
                        <a:lnSpc>
                          <a:spcPct val="100000"/>
                        </a:lnSpc>
                        <a:spcBef>
                          <a:spcPts val="0"/>
                        </a:spcBef>
                        <a:spcAft>
                          <a:spcPts val="0"/>
                        </a:spcAft>
                        <a:buClr>
                          <a:srgbClr val="FFFFFF"/>
                        </a:buClr>
                        <a:buSzPct val="25000"/>
                        <a:buFont typeface="Helvetica Neue Light"/>
                        <a:buNone/>
                      </a:pPr>
                      <a:r>
                        <a:rPr lang="en" u="none" strike="noStrike" cap="none">
                          <a:solidFill>
                            <a:srgbClr val="FFFFFF"/>
                          </a:solidFill>
                          <a:latin typeface="Helvetica Neue"/>
                          <a:ea typeface="Helvetica Neue"/>
                          <a:cs typeface="Helvetica Neue"/>
                          <a:sym typeface="Helvetica Neue"/>
                        </a:rPr>
                        <a:t>Mensural MEI</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144D85"/>
                    </a:solidFill>
                  </a:tcPr>
                </a:tc>
              </a:tr>
              <a:tr h="46810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Alteration</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FF2CC"/>
                    </a:solidFill>
                  </a:tcPr>
                </a:tc>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200" u="none" strike="noStrike" cap="none">
                          <a:latin typeface="Courier New"/>
                          <a:ea typeface="Courier New"/>
                          <a:cs typeface="Courier New"/>
                          <a:sym typeface="Courier New"/>
                        </a:rPr>
                        <a:t>@artic = “stop”</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4CCCC"/>
                    </a:solidFill>
                  </a:tcPr>
                </a:tc>
                <a:tc>
                  <a:txBody>
                    <a:bodyPr/>
                    <a:lstStyle/>
                    <a:p>
                      <a:pPr marL="0" marR="0" lvl="0" indent="0" algn="ctr" rtl="0">
                        <a:lnSpc>
                          <a:spcPct val="100000"/>
                        </a:lnSpc>
                        <a:spcBef>
                          <a:spcPts val="0"/>
                        </a:spcBef>
                        <a:spcAft>
                          <a:spcPts val="0"/>
                        </a:spcAft>
                        <a:buClr>
                          <a:srgbClr val="144D85"/>
                        </a:buClr>
                        <a:buSzPct val="25000"/>
                        <a:buFont typeface="Helvetica Neue"/>
                        <a:buNone/>
                      </a:pPr>
                      <a:r>
                        <a:rPr lang="en" sz="1200" u="none" strike="noStrike" cap="none">
                          <a:latin typeface="Courier New"/>
                          <a:ea typeface="Courier New"/>
                          <a:cs typeface="Courier New"/>
                          <a:sym typeface="Courier New"/>
                        </a:rPr>
                        <a:t>@num = “1”</a:t>
                      </a:r>
                    </a:p>
                    <a:p>
                      <a:pPr marL="0" marR="0" lvl="0" indent="0" algn="ctr" rtl="0">
                        <a:lnSpc>
                          <a:spcPct val="100000"/>
                        </a:lnSpc>
                        <a:spcBef>
                          <a:spcPts val="0"/>
                        </a:spcBef>
                        <a:spcAft>
                          <a:spcPts val="0"/>
                        </a:spcAft>
                        <a:buClr>
                          <a:srgbClr val="144D85"/>
                        </a:buClr>
                        <a:buSzPct val="25000"/>
                        <a:buFont typeface="Helvetica Neue"/>
                        <a:buNone/>
                      </a:pPr>
                      <a:r>
                        <a:rPr lang="en" sz="1200" u="none" strike="noStrike" cap="none">
                          <a:latin typeface="Courier New"/>
                          <a:ea typeface="Courier New"/>
                          <a:cs typeface="Courier New"/>
                          <a:sym typeface="Courier New"/>
                        </a:rPr>
                        <a:t>@numbase = “2”</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C9DAF8"/>
                    </a:solidFill>
                  </a:tcPr>
                </a:tc>
              </a:tr>
              <a:tr h="4509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Dots</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FF2CC"/>
                    </a:solidFill>
                  </a:tcPr>
                </a:tc>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200" u="none" strike="noStrike" cap="none">
                          <a:latin typeface="Courier New"/>
                          <a:ea typeface="Courier New"/>
                          <a:cs typeface="Courier New"/>
                          <a:sym typeface="Courier New"/>
                        </a:rPr>
                        <a:t>@artic = “stacc”</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4CCCC"/>
                    </a:solidFill>
                  </a:tcPr>
                </a:tc>
                <a:tc>
                  <a:txBody>
                    <a:bodyPr/>
                    <a:lstStyle/>
                    <a:p>
                      <a:pPr marL="0" marR="0" lvl="0" indent="0" algn="ctr" rtl="0">
                        <a:lnSpc>
                          <a:spcPct val="100000"/>
                        </a:lnSpc>
                        <a:spcBef>
                          <a:spcPts val="0"/>
                        </a:spcBef>
                        <a:spcAft>
                          <a:spcPts val="0"/>
                        </a:spcAft>
                        <a:buClr>
                          <a:srgbClr val="144D85"/>
                        </a:buClr>
                        <a:buSzPct val="25000"/>
                        <a:buFont typeface="Helvetica Neue"/>
                        <a:buNone/>
                      </a:pPr>
                      <a:r>
                        <a:rPr lang="en" sz="1200" u="none" strike="noStrike" cap="none">
                          <a:latin typeface="Courier New"/>
                          <a:ea typeface="Courier New"/>
                          <a:cs typeface="Courier New"/>
                          <a:sym typeface="Courier New"/>
                        </a:rPr>
                        <a:t>&lt;dot&gt;</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C9DAF8"/>
                    </a:solidFill>
                  </a:tcPr>
                </a:tc>
              </a:tr>
              <a:tr h="4766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Downward stem</a:t>
                      </a: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(major semibreves)</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FF2CC"/>
                    </a:solidFill>
                  </a:tcPr>
                </a:tc>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200" u="none" strike="noStrike" cap="none">
                          <a:latin typeface="Courier New"/>
                          <a:ea typeface="Courier New"/>
                          <a:cs typeface="Courier New"/>
                          <a:sym typeface="Courier New"/>
                        </a:rPr>
                        <a:t>@artic = “ten”</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4CCCC"/>
                    </a:solidFill>
                  </a:tcPr>
                </a:tc>
                <a:tc>
                  <a:txBody>
                    <a:bodyPr/>
                    <a:lstStyle/>
                    <a:p>
                      <a:pPr marL="0" marR="0" lvl="0" indent="0" algn="ctr" rtl="0">
                        <a:lnSpc>
                          <a:spcPct val="100000"/>
                        </a:lnSpc>
                        <a:spcBef>
                          <a:spcPts val="0"/>
                        </a:spcBef>
                        <a:spcAft>
                          <a:spcPts val="0"/>
                        </a:spcAft>
                        <a:buClr>
                          <a:srgbClr val="144D85"/>
                        </a:buClr>
                        <a:buSzPct val="25000"/>
                        <a:buFont typeface="Helvetica Neue"/>
                        <a:buNone/>
                      </a:pPr>
                      <a:r>
                        <a:rPr lang="en" sz="1200" u="none" strike="noStrike" cap="none">
                          <a:latin typeface="Courier New"/>
                          <a:ea typeface="Courier New"/>
                          <a:cs typeface="Courier New"/>
                          <a:sym typeface="Courier New"/>
                        </a:rPr>
                        <a:t>@stem.dir = “down”</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C9DAF8"/>
                    </a:solidFill>
                  </a:tcPr>
                </a:tc>
              </a:tr>
              <a:tr h="4583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Plica</a:t>
                      </a: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upward</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FF2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@stem.mod = “2slash”</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4CC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@plica = “asc”</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C9DAF8"/>
                    </a:solidFill>
                  </a:tcPr>
                </a:tc>
              </a:tr>
              <a:tr h="4766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Plica</a:t>
                      </a: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downward</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FF2CC"/>
                    </a:solidFill>
                  </a:tcPr>
                </a:tc>
                <a:tc>
                  <a:txBody>
                    <a:bodyPr/>
                    <a:lstStyle/>
                    <a:p>
                      <a:pPr lvl="0" algn="ctr" rtl="0">
                        <a:spcBef>
                          <a:spcPts val="0"/>
                        </a:spcBef>
                        <a:buClr>
                          <a:schemeClr val="dk1"/>
                        </a:buClr>
                        <a:buSzPct val="91666"/>
                        <a:buFont typeface="Arial"/>
                        <a:buNone/>
                      </a:pPr>
                      <a:r>
                        <a:rPr lang="en" sz="1200">
                          <a:latin typeface="Courier New"/>
                          <a:ea typeface="Courier New"/>
                          <a:cs typeface="Courier New"/>
                          <a:sym typeface="Courier New"/>
                        </a:rPr>
                        <a:t>@stem.mod = “1slash”</a:t>
                      </a:r>
                    </a:p>
                    <a:p>
                      <a:pPr marL="0" marR="0" lvl="0" indent="0" algn="ctr" rtl="0">
                        <a:lnSpc>
                          <a:spcPct val="100000"/>
                        </a:lnSpc>
                        <a:spcBef>
                          <a:spcPts val="0"/>
                        </a:spcBef>
                        <a:spcAft>
                          <a:spcPts val="0"/>
                        </a:spcAft>
                        <a:buNone/>
                      </a:pPr>
                      <a:endParaRPr sz="1200">
                        <a:latin typeface="Helvetica Neue Light"/>
                        <a:ea typeface="Helvetica Neue Light"/>
                        <a:cs typeface="Helvetica Neue Light"/>
                        <a:sym typeface="Helvetica Neue Light"/>
                      </a:endParaRPr>
                    </a:p>
                  </a:txBody>
                  <a:tcPr marL="35725" marR="35725" marT="26800" marB="26800" anchor="b">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F4CC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@plica = “desc”</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C9DAF8"/>
                    </a:solidFill>
                  </a:tcPr>
                </a:tc>
              </a:tr>
            </a:tbl>
          </a:graphicData>
        </a:graphic>
      </p:graphicFrame>
      <p:pic>
        <p:nvPicPr>
          <p:cNvPr id="261" name="Shape 261"/>
          <p:cNvPicPr preferRelativeResize="0"/>
          <p:nvPr/>
        </p:nvPicPr>
        <p:blipFill rotWithShape="1">
          <a:blip r:embed="rId3">
            <a:alphaModFix/>
          </a:blip>
          <a:srcRect/>
          <a:stretch/>
        </p:blipFill>
        <p:spPr>
          <a:xfrm>
            <a:off x="2921525" y="2293047"/>
            <a:ext cx="464124" cy="312402"/>
          </a:xfrm>
          <a:prstGeom prst="rect">
            <a:avLst/>
          </a:prstGeom>
          <a:noFill/>
          <a:ln>
            <a:noFill/>
          </a:ln>
        </p:spPr>
      </p:pic>
      <p:pic>
        <p:nvPicPr>
          <p:cNvPr id="262" name="Shape 262"/>
          <p:cNvPicPr preferRelativeResize="0"/>
          <p:nvPr/>
        </p:nvPicPr>
        <p:blipFill rotWithShape="1">
          <a:blip r:embed="rId4">
            <a:alphaModFix/>
          </a:blip>
          <a:srcRect/>
          <a:stretch/>
        </p:blipFill>
        <p:spPr>
          <a:xfrm>
            <a:off x="2921525" y="2766174"/>
            <a:ext cx="464124" cy="303461"/>
          </a:xfrm>
          <a:prstGeom prst="rect">
            <a:avLst/>
          </a:prstGeom>
          <a:noFill/>
          <a:ln>
            <a:noFill/>
          </a:ln>
        </p:spPr>
      </p:pic>
      <p:pic>
        <p:nvPicPr>
          <p:cNvPr id="263" name="Shape 263"/>
          <p:cNvPicPr preferRelativeResize="0"/>
          <p:nvPr/>
        </p:nvPicPr>
        <p:blipFill rotWithShape="1">
          <a:blip r:embed="rId5">
            <a:alphaModFix/>
          </a:blip>
          <a:srcRect l="4322" t="-8636" r="3502"/>
          <a:stretch/>
        </p:blipFill>
        <p:spPr>
          <a:xfrm>
            <a:off x="2949074" y="1774199"/>
            <a:ext cx="409024" cy="358124"/>
          </a:xfrm>
          <a:prstGeom prst="rect">
            <a:avLst/>
          </a:prstGeom>
          <a:noFill/>
          <a:ln>
            <a:noFill/>
          </a:ln>
        </p:spPr>
      </p:pic>
      <p:pic>
        <p:nvPicPr>
          <p:cNvPr id="264" name="Shape 264"/>
          <p:cNvPicPr preferRelativeResize="0"/>
          <p:nvPr/>
        </p:nvPicPr>
        <p:blipFill>
          <a:blip r:embed="rId6">
            <a:alphaModFix/>
          </a:blip>
          <a:stretch>
            <a:fillRect/>
          </a:stretch>
        </p:blipFill>
        <p:spPr>
          <a:xfrm>
            <a:off x="2921525" y="3230354"/>
            <a:ext cx="464124" cy="306429"/>
          </a:xfrm>
          <a:prstGeom prst="rect">
            <a:avLst/>
          </a:prstGeom>
          <a:noFill/>
          <a:ln>
            <a:noFill/>
          </a:ln>
        </p:spPr>
      </p:pic>
      <p:pic>
        <p:nvPicPr>
          <p:cNvPr id="265" name="Shape 265"/>
          <p:cNvPicPr preferRelativeResize="0"/>
          <p:nvPr/>
        </p:nvPicPr>
        <p:blipFill>
          <a:blip r:embed="rId7">
            <a:alphaModFix/>
          </a:blip>
          <a:stretch>
            <a:fillRect/>
          </a:stretch>
        </p:blipFill>
        <p:spPr>
          <a:xfrm>
            <a:off x="2921523" y="3667788"/>
            <a:ext cx="464124" cy="306411"/>
          </a:xfrm>
          <a:prstGeom prst="rect">
            <a:avLst/>
          </a:prstGeom>
          <a:noFill/>
          <a:ln>
            <a:noFill/>
          </a:ln>
        </p:spPr>
      </p:pic>
      <p:sp>
        <p:nvSpPr>
          <p:cNvPr id="266" name="Shape 266"/>
          <p:cNvSpPr/>
          <p:nvPr/>
        </p:nvSpPr>
        <p:spPr>
          <a:xfrm>
            <a:off x="2755487" y="4220875"/>
            <a:ext cx="796200" cy="552300"/>
          </a:xfrm>
          <a:prstGeom prst="rect">
            <a:avLst/>
          </a:prstGeom>
          <a:solidFill>
            <a:srgbClr val="A27310"/>
          </a:solid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Sibelius</a:t>
            </a:r>
          </a:p>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file</a:t>
            </a:r>
          </a:p>
        </p:txBody>
      </p:sp>
      <p:sp>
        <p:nvSpPr>
          <p:cNvPr id="267" name="Shape 267"/>
          <p:cNvSpPr/>
          <p:nvPr/>
        </p:nvSpPr>
        <p:spPr>
          <a:xfrm>
            <a:off x="4373464" y="4220900"/>
            <a:ext cx="796200" cy="552300"/>
          </a:xfrm>
          <a:prstGeom prst="rect">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CMN</a:t>
            </a:r>
            <a:r>
              <a:rPr lang="en" sz="1200">
                <a:latin typeface="Helvetica Neue"/>
                <a:ea typeface="Helvetica Neue"/>
                <a:cs typeface="Helvetica Neue"/>
                <a:sym typeface="Helvetica Neue"/>
              </a:rPr>
              <a:t> </a:t>
            </a:r>
            <a:r>
              <a:rPr lang="en" sz="1200"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file</a:t>
            </a:r>
          </a:p>
        </p:txBody>
      </p:sp>
      <p:sp>
        <p:nvSpPr>
          <p:cNvPr id="268" name="Shape 268"/>
          <p:cNvSpPr/>
          <p:nvPr/>
        </p:nvSpPr>
        <p:spPr>
          <a:xfrm>
            <a:off x="6446049" y="4224175"/>
            <a:ext cx="796200" cy="552300"/>
          </a:xfrm>
          <a:prstGeom prst="rect">
            <a:avLst/>
          </a:prstGeom>
          <a:blipFill rotWithShape="1">
            <a:blip r:embed="rId9">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Mensural</a:t>
            </a:r>
            <a:r>
              <a:rPr lang="en" sz="1200">
                <a:latin typeface="Helvetica Neue"/>
                <a:ea typeface="Helvetica Neue"/>
                <a:cs typeface="Helvetica Neue"/>
                <a:sym typeface="Helvetica Neue"/>
              </a:rPr>
              <a:t> </a:t>
            </a:r>
            <a:r>
              <a:rPr lang="en" sz="1200"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200" i="0" u="none" strike="noStrike" cap="none">
                <a:solidFill>
                  <a:srgbClr val="FFFFFF"/>
                </a:solidFill>
                <a:latin typeface="Helvetica Neue"/>
                <a:ea typeface="Helvetica Neue"/>
                <a:cs typeface="Helvetica Neue"/>
                <a:sym typeface="Helvetica Neue"/>
              </a:rPr>
              <a:t>file</a:t>
            </a:r>
          </a:p>
        </p:txBody>
      </p:sp>
      <p:cxnSp>
        <p:nvCxnSpPr>
          <p:cNvPr id="269" name="Shape 269"/>
          <p:cNvCxnSpPr/>
          <p:nvPr/>
        </p:nvCxnSpPr>
        <p:spPr>
          <a:xfrm>
            <a:off x="3697225" y="4486375"/>
            <a:ext cx="530700" cy="0"/>
          </a:xfrm>
          <a:prstGeom prst="straightConnector1">
            <a:avLst/>
          </a:prstGeom>
          <a:noFill/>
          <a:ln w="50800" cap="flat" cmpd="sng">
            <a:solidFill>
              <a:srgbClr val="000000"/>
            </a:solidFill>
            <a:prstDash val="solid"/>
            <a:miter/>
            <a:headEnd type="none" w="med" len="med"/>
            <a:tailEnd type="stealth" w="lg" len="lg"/>
          </a:ln>
        </p:spPr>
      </p:cxnSp>
      <p:cxnSp>
        <p:nvCxnSpPr>
          <p:cNvPr id="270" name="Shape 270"/>
          <p:cNvCxnSpPr/>
          <p:nvPr/>
        </p:nvCxnSpPr>
        <p:spPr>
          <a:xfrm>
            <a:off x="5580575" y="4486375"/>
            <a:ext cx="530700" cy="0"/>
          </a:xfrm>
          <a:prstGeom prst="straightConnector1">
            <a:avLst/>
          </a:prstGeom>
          <a:noFill/>
          <a:ln w="50800" cap="flat" cmpd="sng">
            <a:solidFill>
              <a:srgbClr val="000000"/>
            </a:solidFill>
            <a:prstDash val="solid"/>
            <a:miter/>
            <a:headEnd type="none" w="med" len="med"/>
            <a:tailEnd type="stealth" w="lg" len="lg"/>
          </a:ln>
        </p:spPr>
      </p:cxnSp>
      <p:sp>
        <p:nvSpPr>
          <p:cNvPr id="271" name="Shape 27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19</a:t>
            </a:fld>
            <a:endParaRPr lang="e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a:t>
            </a:fld>
            <a:endParaRPr lang="en"/>
          </a:p>
        </p:txBody>
      </p:sp>
      <p:pic>
        <p:nvPicPr>
          <p:cNvPr id="1032" name="Picture 8" descr="higi fol. 64v.jpg"/>
          <p:cNvPicPr>
            <a:picLocks noChangeAspect="1" noChangeArrowheads="1"/>
          </p:cNvPicPr>
          <p:nvPr/>
        </p:nvPicPr>
        <p:blipFill rotWithShape="1">
          <a:blip r:embed="rId3">
            <a:extLst>
              <a:ext uri="{28A0092B-C50C-407E-A947-70E740481C1C}">
                <a14:useLocalDpi xmlns:a14="http://schemas.microsoft.com/office/drawing/2010/main" val="0"/>
              </a:ext>
            </a:extLst>
          </a:blip>
          <a:srcRect l="6067" t="13221" r="13364" b="12912"/>
          <a:stretch/>
        </p:blipFill>
        <p:spPr bwMode="auto">
          <a:xfrm>
            <a:off x="1184222" y="254833"/>
            <a:ext cx="3582649" cy="46019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PUpBhczHNfgkhaMRrjeBHsPSjxky5x75ttP8oodNfxLPTAWmkIgapmZka_ylyY71kRGyLNIULiJwIaXHprgDTOBYyIvTWZ60Us5ggiRwohl2Yp6qgOqs23rV_9UXClj1BnmA2a2TULM"/>
          <p:cNvPicPr>
            <a:picLocks noChangeAspect="1" noChangeArrowheads="1"/>
          </p:cNvPicPr>
          <p:nvPr/>
        </p:nvPicPr>
        <p:blipFill rotWithShape="1">
          <a:blip r:embed="rId4">
            <a:extLst>
              <a:ext uri="{28A0092B-C50C-407E-A947-70E740481C1C}">
                <a14:useLocalDpi xmlns:a14="http://schemas.microsoft.com/office/drawing/2010/main" val="0"/>
              </a:ext>
            </a:extLst>
          </a:blip>
          <a:srcRect l="15174" t="3217" r="1476" b="15970"/>
          <a:stretch/>
        </p:blipFill>
        <p:spPr bwMode="auto">
          <a:xfrm>
            <a:off x="4631960" y="254833"/>
            <a:ext cx="3387778" cy="46019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Shape 276"/>
          <p:cNvSpPr txBox="1">
            <a:spLocks noGrp="1"/>
          </p:cNvSpPr>
          <p:nvPr>
            <p:ph type="title"/>
          </p:nvPr>
        </p:nvSpPr>
        <p:spPr>
          <a:xfrm>
            <a:off x="311700" y="445025"/>
            <a:ext cx="8520600" cy="1036200"/>
          </a:xfrm>
          <a:prstGeom prst="rect">
            <a:avLst/>
          </a:prstGeom>
        </p:spPr>
        <p:txBody>
          <a:bodyPr lIns="91425" tIns="91425" rIns="91425" bIns="91425" anchor="t" anchorCtr="0">
            <a:noAutofit/>
          </a:bodyPr>
          <a:lstStyle/>
          <a:p>
            <a:pPr lvl="0">
              <a:spcBef>
                <a:spcPts val="0"/>
              </a:spcBef>
              <a:buNone/>
            </a:pPr>
            <a:r>
              <a:rPr lang="en-CA" dirty="0"/>
              <a:t>2</a:t>
            </a:r>
            <a:r>
              <a:rPr lang="en" dirty="0" smtClean="0"/>
              <a:t>. </a:t>
            </a:r>
            <a:r>
              <a:rPr lang="en" dirty="0"/>
              <a:t>Changes the </a:t>
            </a:r>
            <a:r>
              <a:rPr lang="en" i="1" dirty="0"/>
              <a:t>CMN note names</a:t>
            </a:r>
            <a:r>
              <a:rPr lang="en" dirty="0"/>
              <a:t> to the corresponding </a:t>
            </a:r>
            <a:r>
              <a:rPr lang="en" i="1" dirty="0"/>
              <a:t>mensural note names</a:t>
            </a:r>
          </a:p>
        </p:txBody>
      </p:sp>
      <p:sp>
        <p:nvSpPr>
          <p:cNvPr id="277" name="Shape 27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20</a:t>
            </a:fld>
            <a:endParaRPr lang="en"/>
          </a:p>
        </p:txBody>
      </p:sp>
      <p:graphicFrame>
        <p:nvGraphicFramePr>
          <p:cNvPr id="278" name="Shape 278"/>
          <p:cNvGraphicFramePr/>
          <p:nvPr>
            <p:extLst>
              <p:ext uri="{D42A27DB-BD31-4B8C-83A1-F6EECF244321}">
                <p14:modId xmlns:p14="http://schemas.microsoft.com/office/powerpoint/2010/main" val="274729436"/>
              </p:ext>
            </p:extLst>
          </p:nvPr>
        </p:nvGraphicFramePr>
        <p:xfrm>
          <a:off x="656553" y="1737941"/>
          <a:ext cx="3381075" cy="2554320"/>
        </p:xfrm>
        <a:graphic>
          <a:graphicData uri="http://schemas.openxmlformats.org/drawingml/2006/table">
            <a:tbl>
              <a:tblPr firstRow="1">
                <a:noFill/>
                <a:tableStyleId>{EFA548A1-2B93-41C0-81A8-51D36DEA5534}</a:tableStyleId>
              </a:tblPr>
              <a:tblGrid>
                <a:gridCol w="1613300"/>
                <a:gridCol w="1767775"/>
              </a:tblGrid>
              <a:tr h="475500">
                <a:tc>
                  <a:txBody>
                    <a:bodyPr/>
                    <a:lstStyle/>
                    <a:p>
                      <a:pPr marL="0" marR="0" lvl="0" indent="0" algn="ctr" rtl="0">
                        <a:lnSpc>
                          <a:spcPct val="100000"/>
                        </a:lnSpc>
                        <a:spcBef>
                          <a:spcPts val="0"/>
                        </a:spcBef>
                        <a:spcAft>
                          <a:spcPts val="0"/>
                        </a:spcAft>
                        <a:buClr>
                          <a:srgbClr val="FFFFFF"/>
                        </a:buClr>
                        <a:buSzPct val="25000"/>
                        <a:buFont typeface="Helvetica Neue Light"/>
                        <a:buNone/>
                      </a:pPr>
                      <a:r>
                        <a:rPr lang="en" sz="1400" b="1" u="none" strike="noStrike" cap="none">
                          <a:solidFill>
                            <a:srgbClr val="FFFFFF"/>
                          </a:solidFill>
                        </a:rPr>
                        <a:t>CMN MEI</a:t>
                      </a:r>
                      <a:br>
                        <a:rPr lang="en" sz="1400" b="1" u="none" strike="noStrike" cap="none">
                          <a:solidFill>
                            <a:srgbClr val="FFFFFF"/>
                          </a:solidFill>
                        </a:rPr>
                      </a:br>
                      <a:r>
                        <a:rPr lang="en" sz="1400" u="none" strike="noStrike" cap="none">
                          <a:solidFill>
                            <a:srgbClr val="FFFFFF"/>
                          </a:solidFill>
                          <a:latin typeface="Courier New"/>
                          <a:ea typeface="Courier New"/>
                          <a:cs typeface="Courier New"/>
                          <a:sym typeface="Courier New"/>
                        </a:rPr>
                        <a:t>@dur</a:t>
                      </a:r>
                      <a:r>
                        <a:rPr lang="en" sz="1400" b="1" u="none" strike="noStrike" cap="none">
                          <a:solidFill>
                            <a:srgbClr val="FFFFFF"/>
                          </a:solidFill>
                        </a:rPr>
                        <a:t> value</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840F00"/>
                    </a:solidFill>
                  </a:tcPr>
                </a:tc>
                <a:tc>
                  <a:txBody>
                    <a:bodyPr/>
                    <a:lstStyle/>
                    <a:p>
                      <a:pPr marL="0" marR="0" lvl="0" indent="0" algn="ctr" rtl="0">
                        <a:lnSpc>
                          <a:spcPct val="100000"/>
                        </a:lnSpc>
                        <a:spcBef>
                          <a:spcPts val="0"/>
                        </a:spcBef>
                        <a:spcAft>
                          <a:spcPts val="0"/>
                        </a:spcAft>
                        <a:buClr>
                          <a:srgbClr val="FFFFFF"/>
                        </a:buClr>
                        <a:buSzPct val="25000"/>
                        <a:buFont typeface="Helvetica Neue Light"/>
                        <a:buNone/>
                      </a:pPr>
                      <a:r>
                        <a:rPr lang="en" sz="1400" b="1" u="none" strike="noStrike" cap="none" dirty="0">
                          <a:solidFill>
                            <a:srgbClr val="FFFFFF"/>
                          </a:solidFill>
                        </a:rPr>
                        <a:t>Mensural MEI</a:t>
                      </a:r>
                      <a:br>
                        <a:rPr lang="en" sz="1400" b="1" u="none" strike="noStrike" cap="none" dirty="0">
                          <a:solidFill>
                            <a:srgbClr val="FFFFFF"/>
                          </a:solidFill>
                        </a:rPr>
                      </a:br>
                      <a:r>
                        <a:rPr lang="en" sz="1400" u="none" strike="noStrike" cap="none" dirty="0">
                          <a:solidFill>
                            <a:srgbClr val="FFFFFF"/>
                          </a:solidFill>
                          <a:latin typeface="Courier New"/>
                          <a:ea typeface="Courier New"/>
                          <a:cs typeface="Courier New"/>
                          <a:sym typeface="Courier New"/>
                        </a:rPr>
                        <a:t>@dur</a:t>
                      </a:r>
                      <a:r>
                        <a:rPr lang="en" sz="1400" b="1" u="none" strike="noStrike" cap="none" dirty="0">
                          <a:solidFill>
                            <a:srgbClr val="FFFFFF"/>
                          </a:solidFill>
                        </a:rPr>
                        <a:t> value</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144D85"/>
                    </a:solidFill>
                  </a:tcPr>
                </a:tc>
              </a:tr>
              <a:tr h="414800">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400" u="none" strike="noStrike" cap="none">
                          <a:solidFill>
                            <a:srgbClr val="C82506"/>
                          </a:solidFill>
                          <a:latin typeface="Helvetica Neue"/>
                          <a:ea typeface="Helvetica Neue"/>
                          <a:cs typeface="Helvetica Neue"/>
                          <a:sym typeface="Helvetica Neue"/>
                        </a:rPr>
                        <a:t>“long”</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c>
                  <a:txBody>
                    <a:bodyPr/>
                    <a:lstStyle/>
                    <a:p>
                      <a:pPr marL="0" marR="0" lvl="0" indent="0" algn="ctr" rtl="0">
                        <a:lnSpc>
                          <a:spcPct val="100000"/>
                        </a:lnSpc>
                        <a:spcBef>
                          <a:spcPts val="0"/>
                        </a:spcBef>
                        <a:spcAft>
                          <a:spcPts val="0"/>
                        </a:spcAft>
                        <a:buClr>
                          <a:srgbClr val="0365C0"/>
                        </a:buClr>
                        <a:buSzPct val="25000"/>
                        <a:buFont typeface="Helvetica Neue"/>
                        <a:buNone/>
                      </a:pPr>
                      <a:r>
                        <a:rPr lang="en" sz="1400" u="none" strike="noStrike" cap="none">
                          <a:solidFill>
                            <a:srgbClr val="0365C0"/>
                          </a:solidFill>
                          <a:latin typeface="Helvetica Neue"/>
                          <a:ea typeface="Helvetica Neue"/>
                          <a:cs typeface="Helvetica Neue"/>
                          <a:sym typeface="Helvetica Neue"/>
                        </a:rPr>
                        <a:t>“longa”</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r>
              <a:tr h="414800">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400" u="none" strike="noStrike" cap="none">
                          <a:solidFill>
                            <a:srgbClr val="C82506"/>
                          </a:solidFill>
                          <a:latin typeface="Helvetica Neue"/>
                          <a:ea typeface="Helvetica Neue"/>
                          <a:cs typeface="Helvetica Neue"/>
                          <a:sym typeface="Helvetica Neue"/>
                        </a:rPr>
                        <a:t>“breve”</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c>
                  <a:txBody>
                    <a:bodyPr/>
                    <a:lstStyle/>
                    <a:p>
                      <a:pPr marL="0" marR="0" lvl="0" indent="0" algn="ctr" rtl="0">
                        <a:lnSpc>
                          <a:spcPct val="100000"/>
                        </a:lnSpc>
                        <a:spcBef>
                          <a:spcPts val="0"/>
                        </a:spcBef>
                        <a:spcAft>
                          <a:spcPts val="0"/>
                        </a:spcAft>
                        <a:buClr>
                          <a:srgbClr val="0365C0"/>
                        </a:buClr>
                        <a:buSzPct val="25000"/>
                        <a:buFont typeface="Helvetica Neue"/>
                        <a:buNone/>
                      </a:pPr>
                      <a:r>
                        <a:rPr lang="en" sz="1400" u="none" strike="noStrike" cap="none">
                          <a:solidFill>
                            <a:srgbClr val="0365C0"/>
                          </a:solidFill>
                          <a:latin typeface="Helvetica Neue"/>
                          <a:ea typeface="Helvetica Neue"/>
                          <a:cs typeface="Helvetica Neue"/>
                          <a:sym typeface="Helvetica Neue"/>
                        </a:rPr>
                        <a:t>“brevis”</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r>
              <a:tr h="414800">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400" u="none" strike="noStrike" cap="none">
                          <a:solidFill>
                            <a:srgbClr val="C82506"/>
                          </a:solidFill>
                          <a:latin typeface="Helvetica Neue"/>
                          <a:ea typeface="Helvetica Neue"/>
                          <a:cs typeface="Helvetica Neue"/>
                          <a:sym typeface="Helvetica Neue"/>
                        </a:rPr>
                        <a:t>“1”</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c>
                  <a:txBody>
                    <a:bodyPr/>
                    <a:lstStyle/>
                    <a:p>
                      <a:pPr marL="0" marR="0" lvl="0" indent="0" algn="ctr" rtl="0">
                        <a:lnSpc>
                          <a:spcPct val="100000"/>
                        </a:lnSpc>
                        <a:spcBef>
                          <a:spcPts val="0"/>
                        </a:spcBef>
                        <a:spcAft>
                          <a:spcPts val="0"/>
                        </a:spcAft>
                        <a:buClr>
                          <a:srgbClr val="0365C0"/>
                        </a:buClr>
                        <a:buSzPct val="25000"/>
                        <a:buFont typeface="Helvetica Neue"/>
                        <a:buNone/>
                      </a:pPr>
                      <a:r>
                        <a:rPr lang="en" sz="1400" u="none" strike="noStrike" cap="none">
                          <a:solidFill>
                            <a:srgbClr val="0365C0"/>
                          </a:solidFill>
                          <a:latin typeface="Helvetica Neue"/>
                          <a:ea typeface="Helvetica Neue"/>
                          <a:cs typeface="Helvetica Neue"/>
                          <a:sym typeface="Helvetica Neue"/>
                        </a:rPr>
                        <a:t>“semibrevis”</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r>
              <a:tr h="414800">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400" u="none" strike="noStrike" cap="none">
                          <a:solidFill>
                            <a:srgbClr val="C82506"/>
                          </a:solidFill>
                          <a:latin typeface="Helvetica Neue"/>
                          <a:ea typeface="Helvetica Neue"/>
                          <a:cs typeface="Helvetica Neue"/>
                          <a:sym typeface="Helvetica Neue"/>
                        </a:rPr>
                        <a:t>“2”</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c>
                  <a:txBody>
                    <a:bodyPr/>
                    <a:lstStyle/>
                    <a:p>
                      <a:pPr marL="0" marR="0" lvl="0" indent="0" algn="ctr" rtl="0">
                        <a:lnSpc>
                          <a:spcPct val="100000"/>
                        </a:lnSpc>
                        <a:spcBef>
                          <a:spcPts val="0"/>
                        </a:spcBef>
                        <a:spcAft>
                          <a:spcPts val="0"/>
                        </a:spcAft>
                        <a:buClr>
                          <a:srgbClr val="0365C0"/>
                        </a:buClr>
                        <a:buSzPct val="25000"/>
                        <a:buFont typeface="Helvetica Neue"/>
                        <a:buNone/>
                      </a:pPr>
                      <a:r>
                        <a:rPr lang="en" sz="1400" u="none" strike="noStrike" cap="none">
                          <a:solidFill>
                            <a:srgbClr val="0365C0"/>
                          </a:solidFill>
                          <a:latin typeface="Helvetica Neue"/>
                          <a:ea typeface="Helvetica Neue"/>
                          <a:cs typeface="Helvetica Neue"/>
                          <a:sym typeface="Helvetica Neue"/>
                        </a:rPr>
                        <a:t>“minima”</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r>
              <a:tr h="414800">
                <a:tc>
                  <a:txBody>
                    <a:bodyPr/>
                    <a:lstStyle/>
                    <a:p>
                      <a:pPr marL="0" marR="0" lvl="0" indent="0" algn="ctr" rtl="0">
                        <a:lnSpc>
                          <a:spcPct val="100000"/>
                        </a:lnSpc>
                        <a:spcBef>
                          <a:spcPts val="0"/>
                        </a:spcBef>
                        <a:spcAft>
                          <a:spcPts val="0"/>
                        </a:spcAft>
                        <a:buClr>
                          <a:srgbClr val="C82506"/>
                        </a:buClr>
                        <a:buSzPct val="25000"/>
                        <a:buFont typeface="Helvetica Neue"/>
                        <a:buNone/>
                      </a:pPr>
                      <a:r>
                        <a:rPr lang="en" sz="1400" u="none" strike="noStrike" cap="none">
                          <a:solidFill>
                            <a:srgbClr val="C82506"/>
                          </a:solidFill>
                          <a:latin typeface="Helvetica Neue"/>
                          <a:ea typeface="Helvetica Neue"/>
                          <a:cs typeface="Helvetica Neue"/>
                          <a:sym typeface="Helvetica Neue"/>
                        </a:rPr>
                        <a:t>“4”</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c>
                  <a:txBody>
                    <a:bodyPr/>
                    <a:lstStyle/>
                    <a:p>
                      <a:pPr marL="0" marR="0" lvl="0" indent="0" algn="ctr" rtl="0">
                        <a:lnSpc>
                          <a:spcPct val="100000"/>
                        </a:lnSpc>
                        <a:spcBef>
                          <a:spcPts val="0"/>
                        </a:spcBef>
                        <a:spcAft>
                          <a:spcPts val="0"/>
                        </a:spcAft>
                        <a:buClr>
                          <a:srgbClr val="0365C0"/>
                        </a:buClr>
                        <a:buSzPct val="25000"/>
                        <a:buFont typeface="Helvetica Neue"/>
                        <a:buNone/>
                      </a:pPr>
                      <a:r>
                        <a:rPr lang="en" sz="1400" u="none" strike="noStrike" cap="none" dirty="0">
                          <a:solidFill>
                            <a:srgbClr val="0365C0"/>
                          </a:solidFill>
                          <a:latin typeface="Helvetica Neue"/>
                          <a:ea typeface="Helvetica Neue"/>
                          <a:cs typeface="Helvetica Neue"/>
                          <a:sym typeface="Helvetica Neue"/>
                        </a:rPr>
                        <a:t>“</a:t>
                      </a:r>
                      <a:r>
                        <a:rPr lang="en" sz="1400" u="none" strike="noStrike" cap="none" dirty="0" err="1">
                          <a:solidFill>
                            <a:srgbClr val="0365C0"/>
                          </a:solidFill>
                          <a:latin typeface="Helvetica Neue"/>
                          <a:ea typeface="Helvetica Neue"/>
                          <a:cs typeface="Helvetica Neue"/>
                          <a:sym typeface="Helvetica Neue"/>
                        </a:rPr>
                        <a:t>semiminima</a:t>
                      </a:r>
                      <a:r>
                        <a:rPr lang="en" sz="1400" u="none" strike="noStrike" cap="none" dirty="0">
                          <a:solidFill>
                            <a:srgbClr val="0365C0"/>
                          </a:solidFill>
                          <a:latin typeface="Helvetica Neue"/>
                          <a:ea typeface="Helvetica Neue"/>
                          <a:cs typeface="Helvetica Neue"/>
                          <a:sym typeface="Helvetica Neue"/>
                        </a:rPr>
                        <a:t>”</a:t>
                      </a:r>
                    </a:p>
                  </a:txBody>
                  <a:tcPr marL="35725" marR="35725" marT="26800" marB="26800" anchor="ctr">
                    <a:lnL w="12700" cap="flat" cmpd="sng">
                      <a:solidFill>
                        <a:srgbClr val="144D85"/>
                      </a:solidFill>
                      <a:prstDash val="solid"/>
                      <a:round/>
                      <a:headEnd type="none" w="med" len="med"/>
                      <a:tailEnd type="none" w="med" len="med"/>
                    </a:lnL>
                    <a:lnR w="12700" cap="flat" cmpd="sng">
                      <a:solidFill>
                        <a:srgbClr val="144D85"/>
                      </a:solidFill>
                      <a:prstDash val="solid"/>
                      <a:round/>
                      <a:headEnd type="none" w="med" len="med"/>
                      <a:tailEnd type="none" w="med" len="med"/>
                    </a:lnR>
                    <a:lnT w="12700" cap="flat" cmpd="sng">
                      <a:solidFill>
                        <a:srgbClr val="144D85"/>
                      </a:solidFill>
                      <a:prstDash val="solid"/>
                      <a:round/>
                      <a:headEnd type="none" w="med" len="med"/>
                      <a:tailEnd type="none" w="med" len="med"/>
                    </a:lnT>
                    <a:lnB w="12700" cap="flat" cmpd="sng">
                      <a:solidFill>
                        <a:srgbClr val="144D85"/>
                      </a:solidFill>
                      <a:prstDash val="solid"/>
                      <a:round/>
                      <a:headEnd type="none" w="med" len="med"/>
                      <a:tailEnd type="none" w="med" len="med"/>
                    </a:lnB>
                    <a:solidFill>
                      <a:srgbClr val="DCDEE0"/>
                    </a:solidFill>
                  </a:tcPr>
                </a:tc>
              </a:tr>
            </a:tbl>
          </a:graphicData>
        </a:graphic>
      </p:graphicFrame>
      <p:pic>
        <p:nvPicPr>
          <p:cNvPr id="294" name="Shape 294"/>
          <p:cNvPicPr preferRelativeResize="0"/>
          <p:nvPr/>
        </p:nvPicPr>
        <p:blipFill rotWithShape="1">
          <a:blip r:embed="rId3">
            <a:alphaModFix/>
          </a:blip>
          <a:srcRect l="90199"/>
          <a:stretch/>
        </p:blipFill>
        <p:spPr>
          <a:xfrm>
            <a:off x="2347100" y="2263225"/>
            <a:ext cx="211698" cy="320961"/>
          </a:xfrm>
          <a:prstGeom prst="rect">
            <a:avLst/>
          </a:prstGeom>
          <a:noFill/>
          <a:ln>
            <a:noFill/>
          </a:ln>
        </p:spPr>
      </p:pic>
      <p:pic>
        <p:nvPicPr>
          <p:cNvPr id="296" name="Shape 296"/>
          <p:cNvPicPr preferRelativeResize="0"/>
          <p:nvPr/>
        </p:nvPicPr>
        <p:blipFill rotWithShape="1">
          <a:blip r:embed="rId3">
            <a:alphaModFix/>
          </a:blip>
          <a:srcRect l="90199"/>
          <a:stretch/>
        </p:blipFill>
        <p:spPr>
          <a:xfrm>
            <a:off x="716950" y="2263225"/>
            <a:ext cx="211698" cy="320961"/>
          </a:xfrm>
          <a:prstGeom prst="rect">
            <a:avLst/>
          </a:prstGeom>
          <a:noFill/>
          <a:ln>
            <a:noFill/>
          </a:ln>
        </p:spPr>
      </p:pic>
      <p:pic>
        <p:nvPicPr>
          <p:cNvPr id="297" name="Shape 297"/>
          <p:cNvPicPr preferRelativeResize="0"/>
          <p:nvPr/>
        </p:nvPicPr>
        <p:blipFill rotWithShape="1">
          <a:blip r:embed="rId4">
            <a:alphaModFix/>
          </a:blip>
          <a:srcRect l="67516"/>
          <a:stretch/>
        </p:blipFill>
        <p:spPr>
          <a:xfrm>
            <a:off x="2347091" y="2711462"/>
            <a:ext cx="211699" cy="240300"/>
          </a:xfrm>
          <a:prstGeom prst="rect">
            <a:avLst/>
          </a:prstGeom>
          <a:noFill/>
          <a:ln>
            <a:noFill/>
          </a:ln>
        </p:spPr>
      </p:pic>
      <p:pic>
        <p:nvPicPr>
          <p:cNvPr id="298" name="Shape 298"/>
          <p:cNvPicPr preferRelativeResize="0"/>
          <p:nvPr/>
        </p:nvPicPr>
        <p:blipFill>
          <a:blip r:embed="rId5">
            <a:alphaModFix/>
          </a:blip>
          <a:stretch>
            <a:fillRect/>
          </a:stretch>
        </p:blipFill>
        <p:spPr>
          <a:xfrm>
            <a:off x="716950" y="2727500"/>
            <a:ext cx="263984" cy="177600"/>
          </a:xfrm>
          <a:prstGeom prst="rect">
            <a:avLst/>
          </a:prstGeom>
          <a:noFill/>
          <a:ln>
            <a:noFill/>
          </a:ln>
        </p:spPr>
      </p:pic>
      <p:pic>
        <p:nvPicPr>
          <p:cNvPr id="299" name="Shape 299"/>
          <p:cNvPicPr preferRelativeResize="0"/>
          <p:nvPr/>
        </p:nvPicPr>
        <p:blipFill>
          <a:blip r:embed="rId6">
            <a:alphaModFix/>
          </a:blip>
          <a:stretch>
            <a:fillRect/>
          </a:stretch>
        </p:blipFill>
        <p:spPr>
          <a:xfrm>
            <a:off x="713525" y="3138305"/>
            <a:ext cx="263975" cy="179744"/>
          </a:xfrm>
          <a:prstGeom prst="rect">
            <a:avLst/>
          </a:prstGeom>
          <a:noFill/>
          <a:ln>
            <a:noFill/>
          </a:ln>
        </p:spPr>
      </p:pic>
      <p:pic>
        <p:nvPicPr>
          <p:cNvPr id="300" name="Shape 300"/>
          <p:cNvPicPr preferRelativeResize="0"/>
          <p:nvPr/>
        </p:nvPicPr>
        <p:blipFill>
          <a:blip r:embed="rId7">
            <a:alphaModFix/>
          </a:blip>
          <a:stretch>
            <a:fillRect/>
          </a:stretch>
        </p:blipFill>
        <p:spPr>
          <a:xfrm>
            <a:off x="716950" y="3502374"/>
            <a:ext cx="211699" cy="336225"/>
          </a:xfrm>
          <a:prstGeom prst="rect">
            <a:avLst/>
          </a:prstGeom>
          <a:noFill/>
          <a:ln>
            <a:noFill/>
          </a:ln>
        </p:spPr>
      </p:pic>
      <p:pic>
        <p:nvPicPr>
          <p:cNvPr id="301" name="Shape 301"/>
          <p:cNvPicPr preferRelativeResize="0"/>
          <p:nvPr/>
        </p:nvPicPr>
        <p:blipFill>
          <a:blip r:embed="rId8">
            <a:alphaModFix/>
          </a:blip>
          <a:stretch>
            <a:fillRect/>
          </a:stretch>
        </p:blipFill>
        <p:spPr>
          <a:xfrm>
            <a:off x="716950" y="3901475"/>
            <a:ext cx="211700" cy="358950"/>
          </a:xfrm>
          <a:prstGeom prst="rect">
            <a:avLst/>
          </a:prstGeom>
          <a:noFill/>
          <a:ln>
            <a:noFill/>
          </a:ln>
        </p:spPr>
      </p:pic>
      <p:pic>
        <p:nvPicPr>
          <p:cNvPr id="303" name="Shape 303"/>
          <p:cNvPicPr preferRelativeResize="0"/>
          <p:nvPr/>
        </p:nvPicPr>
        <p:blipFill>
          <a:blip r:embed="rId9">
            <a:alphaModFix/>
          </a:blip>
          <a:stretch>
            <a:fillRect/>
          </a:stretch>
        </p:blipFill>
        <p:spPr>
          <a:xfrm>
            <a:off x="2324209" y="3132846"/>
            <a:ext cx="263975" cy="226265"/>
          </a:xfrm>
          <a:prstGeom prst="rect">
            <a:avLst/>
          </a:prstGeom>
          <a:noFill/>
          <a:ln>
            <a:noFill/>
          </a:ln>
        </p:spPr>
      </p:pic>
      <p:pic>
        <p:nvPicPr>
          <p:cNvPr id="305" name="Shape 305"/>
          <p:cNvPicPr preferRelativeResize="0"/>
          <p:nvPr/>
        </p:nvPicPr>
        <p:blipFill>
          <a:blip r:embed="rId10">
            <a:alphaModFix/>
          </a:blip>
          <a:stretch>
            <a:fillRect/>
          </a:stretch>
        </p:blipFill>
        <p:spPr>
          <a:xfrm>
            <a:off x="2350350" y="3481804"/>
            <a:ext cx="211700" cy="377370"/>
          </a:xfrm>
          <a:prstGeom prst="rect">
            <a:avLst/>
          </a:prstGeom>
          <a:noFill/>
          <a:ln>
            <a:noFill/>
          </a:ln>
        </p:spPr>
      </p:pic>
      <p:pic>
        <p:nvPicPr>
          <p:cNvPr id="307" name="Shape 307"/>
          <p:cNvPicPr preferRelativeResize="0"/>
          <p:nvPr/>
        </p:nvPicPr>
        <p:blipFill>
          <a:blip r:embed="rId11">
            <a:alphaModFix/>
          </a:blip>
          <a:stretch>
            <a:fillRect/>
          </a:stretch>
        </p:blipFill>
        <p:spPr>
          <a:xfrm>
            <a:off x="2350350" y="3907788"/>
            <a:ext cx="211699" cy="352846"/>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a:spLocks noGrp="1"/>
          </p:cNvSpPr>
          <p:nvPr>
            <p:ph type="title"/>
          </p:nvPr>
        </p:nvSpPr>
        <p:spPr>
          <a:xfrm>
            <a:off x="311700" y="333900"/>
            <a:ext cx="8520600" cy="1070400"/>
          </a:xfrm>
          <a:prstGeom prst="rect">
            <a:avLst/>
          </a:prstGeom>
        </p:spPr>
        <p:txBody>
          <a:bodyPr lIns="91425" tIns="91425" rIns="91425" bIns="91425" anchor="ctr" anchorCtr="0">
            <a:noAutofit/>
          </a:bodyPr>
          <a:lstStyle/>
          <a:p>
            <a:pPr lvl="0" rtl="0">
              <a:spcBef>
                <a:spcPts val="0"/>
              </a:spcBef>
              <a:buNone/>
            </a:pPr>
            <a:r>
              <a:rPr lang="en-CA" dirty="0"/>
              <a:t>3</a:t>
            </a:r>
            <a:r>
              <a:rPr lang="en" dirty="0" smtClean="0"/>
              <a:t>. </a:t>
            </a:r>
            <a:r>
              <a:rPr lang="en" dirty="0"/>
              <a:t>Determines and encodes the quality of the note within the </a:t>
            </a:r>
            <a:r>
              <a:rPr lang="en" dirty="0">
                <a:latin typeface="Courier New"/>
                <a:ea typeface="Courier New"/>
                <a:cs typeface="Courier New"/>
                <a:sym typeface="Courier New"/>
              </a:rPr>
              <a:t>&lt;note&gt;</a:t>
            </a:r>
            <a:r>
              <a:rPr lang="en" dirty="0"/>
              <a:t> element</a:t>
            </a:r>
          </a:p>
        </p:txBody>
      </p:sp>
      <p:sp>
        <p:nvSpPr>
          <p:cNvPr id="316" name="Shape 316"/>
          <p:cNvSpPr txBox="1">
            <a:spLocks noGrp="1"/>
          </p:cNvSpPr>
          <p:nvPr>
            <p:ph type="body" idx="1"/>
          </p:nvPr>
        </p:nvSpPr>
        <p:spPr>
          <a:xfrm>
            <a:off x="311700" y="1499125"/>
            <a:ext cx="8361300" cy="3201300"/>
          </a:xfrm>
          <a:prstGeom prst="rect">
            <a:avLst/>
          </a:prstGeom>
        </p:spPr>
        <p:txBody>
          <a:bodyPr lIns="91425" tIns="91425" rIns="91425" bIns="91425" anchor="t" anchorCtr="0">
            <a:noAutofit/>
          </a:bodyPr>
          <a:lstStyle/>
          <a:p>
            <a:pPr lvl="0" rtl="0">
              <a:spcBef>
                <a:spcPts val="0"/>
              </a:spcBef>
              <a:spcAft>
                <a:spcPts val="0"/>
              </a:spcAft>
              <a:buNone/>
            </a:pPr>
            <a:r>
              <a:rPr lang="en" dirty="0"/>
              <a:t>The quality values (relates to the </a:t>
            </a:r>
            <a:r>
              <a:rPr lang="en" b="1" dirty="0"/>
              <a:t>realized durations</a:t>
            </a:r>
            <a:r>
              <a:rPr lang="en" dirty="0"/>
              <a:t>) are:</a:t>
            </a:r>
          </a:p>
          <a:p>
            <a:pPr lvl="0" rtl="0">
              <a:spcBef>
                <a:spcPts val="0"/>
              </a:spcBef>
              <a:spcAft>
                <a:spcPts val="0"/>
              </a:spcAft>
              <a:buNone/>
            </a:pPr>
            <a:endParaRPr dirty="0"/>
          </a:p>
          <a:p>
            <a:pPr marL="457200" lvl="0" indent="-330200" rtl="0">
              <a:spcBef>
                <a:spcPts val="0"/>
              </a:spcBef>
              <a:buSzPct val="100000"/>
              <a:buFont typeface="Arial" charset="0"/>
              <a:buChar char="•"/>
            </a:pPr>
            <a:r>
              <a:rPr lang="en" sz="1600" dirty="0"/>
              <a:t>Perfect</a:t>
            </a:r>
          </a:p>
          <a:p>
            <a:pPr marL="457200" lvl="0" indent="-330200" rtl="0">
              <a:spcBef>
                <a:spcPts val="0"/>
              </a:spcBef>
              <a:buSzPct val="100000"/>
              <a:buFont typeface="Arial" charset="0"/>
              <a:buChar char="•"/>
            </a:pPr>
            <a:r>
              <a:rPr lang="en" sz="1600" dirty="0"/>
              <a:t>Imperfect</a:t>
            </a:r>
          </a:p>
          <a:p>
            <a:pPr marL="457200" lvl="0" indent="-330200" rtl="0">
              <a:spcBef>
                <a:spcPts val="0"/>
              </a:spcBef>
              <a:buSzPct val="100000"/>
              <a:buFont typeface="Arial" charset="0"/>
              <a:buChar char="•"/>
            </a:pPr>
            <a:r>
              <a:rPr lang="en" sz="1600" dirty="0"/>
              <a:t>Altered</a:t>
            </a:r>
          </a:p>
          <a:p>
            <a:pPr marL="457200" lvl="0" indent="-330200" rtl="0">
              <a:spcBef>
                <a:spcPts val="0"/>
              </a:spcBef>
              <a:buSzPct val="100000"/>
              <a:buFont typeface="Arial" charset="0"/>
              <a:buChar char="•"/>
            </a:pPr>
            <a:r>
              <a:rPr lang="en" sz="1600" dirty="0"/>
              <a:t>Minor and major semibreves </a:t>
            </a:r>
            <a:r>
              <a:rPr lang="en" sz="1600" i="1" dirty="0"/>
              <a:t>(Ars </a:t>
            </a:r>
            <a:r>
              <a:rPr lang="en" sz="1600" i="1" dirty="0" err="1"/>
              <a:t>antiqua</a:t>
            </a:r>
            <a:r>
              <a:rPr lang="en" sz="1600" i="1" dirty="0"/>
              <a:t>)</a:t>
            </a:r>
          </a:p>
          <a:p>
            <a:pPr marL="457200" lvl="0" indent="-330200" rtl="0">
              <a:spcBef>
                <a:spcPts val="0"/>
              </a:spcBef>
              <a:spcAft>
                <a:spcPts val="0"/>
              </a:spcAft>
              <a:buSzPct val="100000"/>
              <a:buFont typeface="Arial" charset="0"/>
              <a:buChar char="•"/>
            </a:pPr>
            <a:r>
              <a:rPr lang="en" sz="1600" dirty="0"/>
              <a:t>Partial imperfection </a:t>
            </a:r>
            <a:r>
              <a:rPr lang="en" sz="1600" i="1" dirty="0"/>
              <a:t>(Ars nova)</a:t>
            </a:r>
          </a:p>
        </p:txBody>
      </p:sp>
      <p:sp>
        <p:nvSpPr>
          <p:cNvPr id="317" name="Shape 31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21</a:t>
            </a:fld>
            <a:endParaRPr lang="e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body" idx="1"/>
          </p:nvPr>
        </p:nvSpPr>
        <p:spPr>
          <a:xfrm>
            <a:off x="311700" y="1619455"/>
            <a:ext cx="8160900" cy="1825519"/>
          </a:xfrm>
          <a:prstGeom prst="rect">
            <a:avLst/>
          </a:prstGeom>
        </p:spPr>
        <p:txBody>
          <a:bodyPr lIns="91425" tIns="91425" rIns="91425" bIns="91425" anchor="ctr" anchorCtr="0">
            <a:noAutofit/>
          </a:bodyPr>
          <a:lstStyle/>
          <a:p>
            <a:pPr marL="514350" lvl="0" indent="-285750" rtl="0">
              <a:spcBef>
                <a:spcPts val="1000"/>
              </a:spcBef>
              <a:spcAft>
                <a:spcPts val="0"/>
              </a:spcAft>
              <a:buFont typeface="Arial" charset="0"/>
              <a:buChar char="•"/>
            </a:pPr>
            <a:r>
              <a:rPr lang="en" dirty="0" smtClean="0"/>
              <a:t>Use </a:t>
            </a:r>
            <a:r>
              <a:rPr lang="en" dirty="0"/>
              <a:t>the </a:t>
            </a:r>
            <a:r>
              <a:rPr lang="en" b="1" dirty="0"/>
              <a:t>performed duration</a:t>
            </a:r>
            <a:r>
              <a:rPr lang="en" dirty="0"/>
              <a:t> (encoded in the </a:t>
            </a:r>
            <a:r>
              <a:rPr lang="en" dirty="0">
                <a:latin typeface="Courier New"/>
                <a:ea typeface="Courier New"/>
                <a:cs typeface="Courier New"/>
                <a:sym typeface="Courier New"/>
              </a:rPr>
              <a:t>@</a:t>
            </a:r>
            <a:r>
              <a:rPr lang="en" dirty="0" err="1">
                <a:latin typeface="Courier New"/>
                <a:ea typeface="Courier New"/>
                <a:cs typeface="Courier New"/>
                <a:sym typeface="Courier New"/>
              </a:rPr>
              <a:t>dur.ges</a:t>
            </a:r>
            <a:r>
              <a:rPr lang="en" dirty="0"/>
              <a:t> attribute) of the note to determine its perfect / imperfect </a:t>
            </a:r>
            <a:r>
              <a:rPr lang="en" dirty="0" smtClean="0"/>
              <a:t>quality</a:t>
            </a:r>
            <a:endParaRPr lang="en" dirty="0"/>
          </a:p>
          <a:p>
            <a:pPr lvl="0" rtl="0">
              <a:lnSpc>
                <a:spcPct val="115000"/>
              </a:lnSpc>
              <a:spcBef>
                <a:spcPts val="0"/>
              </a:spcBef>
              <a:spcAft>
                <a:spcPts val="0"/>
              </a:spcAft>
              <a:buNone/>
            </a:pPr>
            <a:endParaRPr sz="1600" dirty="0"/>
          </a:p>
          <a:p>
            <a:pPr lvl="0" rtl="0">
              <a:lnSpc>
                <a:spcPct val="115000"/>
              </a:lnSpc>
              <a:spcBef>
                <a:spcPts val="0"/>
              </a:spcBef>
              <a:spcAft>
                <a:spcPts val="0"/>
              </a:spcAft>
              <a:buNone/>
            </a:pPr>
            <a:endParaRPr sz="1600" dirty="0"/>
          </a:p>
          <a:p>
            <a:pPr lvl="0" rtl="0">
              <a:lnSpc>
                <a:spcPct val="115000"/>
              </a:lnSpc>
              <a:spcBef>
                <a:spcPts val="0"/>
              </a:spcBef>
              <a:spcAft>
                <a:spcPts val="0"/>
              </a:spcAft>
              <a:buNone/>
            </a:pPr>
            <a:endParaRPr sz="1600" dirty="0"/>
          </a:p>
        </p:txBody>
      </p:sp>
      <p:sp>
        <p:nvSpPr>
          <p:cNvPr id="323" name="Shape 32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22</a:t>
            </a:fld>
            <a:endParaRPr lang="en"/>
          </a:p>
        </p:txBody>
      </p:sp>
      <p:sp>
        <p:nvSpPr>
          <p:cNvPr id="336" name="Shape 336"/>
          <p:cNvSpPr txBox="1">
            <a:spLocks noGrp="1"/>
          </p:cNvSpPr>
          <p:nvPr>
            <p:ph type="title"/>
          </p:nvPr>
        </p:nvSpPr>
        <p:spPr>
          <a:xfrm>
            <a:off x="311700" y="333900"/>
            <a:ext cx="8520600" cy="1070400"/>
          </a:xfrm>
          <a:prstGeom prst="rect">
            <a:avLst/>
          </a:prstGeom>
        </p:spPr>
        <p:txBody>
          <a:bodyPr lIns="91425" tIns="91425" rIns="91425" bIns="91425" anchor="ctr" anchorCtr="0">
            <a:noAutofit/>
          </a:bodyPr>
          <a:lstStyle/>
          <a:p>
            <a:pPr lvl="0" rtl="0">
              <a:spcBef>
                <a:spcPts val="0"/>
              </a:spcBef>
              <a:buNone/>
            </a:pPr>
            <a:r>
              <a:rPr lang="en-CA" dirty="0"/>
              <a:t>3</a:t>
            </a:r>
            <a:r>
              <a:rPr lang="en" dirty="0" smtClean="0"/>
              <a:t>. </a:t>
            </a:r>
            <a:r>
              <a:rPr lang="en" dirty="0"/>
              <a:t>Determines and encodes the quality of the note within the </a:t>
            </a:r>
            <a:r>
              <a:rPr lang="en" dirty="0">
                <a:latin typeface="Courier New"/>
                <a:ea typeface="Courier New"/>
                <a:cs typeface="Courier New"/>
                <a:sym typeface="Courier New"/>
              </a:rPr>
              <a:t>&lt;note&gt;</a:t>
            </a:r>
            <a:r>
              <a:rPr lang="en" dirty="0"/>
              <a:t> element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Shape 341"/>
          <p:cNvSpPr txBox="1">
            <a:spLocks noGrp="1"/>
          </p:cNvSpPr>
          <p:nvPr>
            <p:ph type="body" idx="1"/>
          </p:nvPr>
        </p:nvSpPr>
        <p:spPr>
          <a:xfrm>
            <a:off x="6317525" y="1714475"/>
            <a:ext cx="2427900" cy="1608900"/>
          </a:xfrm>
          <a:prstGeom prst="rect">
            <a:avLst/>
          </a:prstGeom>
        </p:spPr>
        <p:txBody>
          <a:bodyPr lIns="91425" tIns="91425" rIns="91425" bIns="91425" anchor="ctr" anchorCtr="0">
            <a:noAutofit/>
          </a:bodyPr>
          <a:lstStyle/>
          <a:p>
            <a:pPr lvl="0" algn="ctr" rtl="0">
              <a:spcBef>
                <a:spcPts val="0"/>
              </a:spcBef>
              <a:spcAft>
                <a:spcPts val="0"/>
              </a:spcAft>
              <a:buNone/>
            </a:pPr>
            <a:r>
              <a:rPr lang="en" b="1"/>
              <a:t>Piece:</a:t>
            </a:r>
            <a:r>
              <a:rPr lang="en"/>
              <a:t> Hugo</a:t>
            </a:r>
          </a:p>
          <a:p>
            <a:pPr lvl="0" algn="ctr" rtl="0">
              <a:spcBef>
                <a:spcPts val="0"/>
              </a:spcBef>
              <a:spcAft>
                <a:spcPts val="0"/>
              </a:spcAft>
              <a:buNone/>
            </a:pPr>
            <a:r>
              <a:rPr lang="en"/>
              <a:t>(Ivrea)</a:t>
            </a:r>
          </a:p>
        </p:txBody>
      </p:sp>
      <p:sp>
        <p:nvSpPr>
          <p:cNvPr id="342" name="Shape 342"/>
          <p:cNvSpPr txBox="1">
            <a:spLocks noGrp="1"/>
          </p:cNvSpPr>
          <p:nvPr>
            <p:ph type="title"/>
          </p:nvPr>
        </p:nvSpPr>
        <p:spPr>
          <a:xfrm>
            <a:off x="311700" y="273975"/>
            <a:ext cx="8520600" cy="702000"/>
          </a:xfrm>
          <a:prstGeom prst="rect">
            <a:avLst/>
          </a:prstGeom>
        </p:spPr>
        <p:txBody>
          <a:bodyPr lIns="91425" tIns="91425" rIns="91425" bIns="91425" anchor="ctr" anchorCtr="0">
            <a:noAutofit/>
          </a:bodyPr>
          <a:lstStyle/>
          <a:p>
            <a:pPr lvl="0">
              <a:spcBef>
                <a:spcPts val="0"/>
              </a:spcBef>
              <a:buNone/>
            </a:pPr>
            <a:r>
              <a:rPr lang="en" dirty="0"/>
              <a:t>Examples: </a:t>
            </a:r>
            <a:r>
              <a:rPr lang="en-CA" smtClean="0"/>
              <a:t>Perfect, Imperfect</a:t>
            </a:r>
            <a:r>
              <a:rPr lang="en-CA" dirty="0" smtClean="0"/>
              <a:t>, </a:t>
            </a:r>
            <a:r>
              <a:rPr lang="en" dirty="0" smtClean="0"/>
              <a:t>Altered</a:t>
            </a:r>
            <a:endParaRPr lang="en" dirty="0"/>
          </a:p>
        </p:txBody>
      </p:sp>
      <p:grpSp>
        <p:nvGrpSpPr>
          <p:cNvPr id="343" name="Shape 343"/>
          <p:cNvGrpSpPr/>
          <p:nvPr/>
        </p:nvGrpSpPr>
        <p:grpSpPr>
          <a:xfrm>
            <a:off x="439375" y="1749771"/>
            <a:ext cx="5702681" cy="1834573"/>
            <a:chOff x="10" y="0"/>
            <a:chExt cx="8110768" cy="3479182"/>
          </a:xfrm>
        </p:grpSpPr>
        <p:pic>
          <p:nvPicPr>
            <p:cNvPr id="344" name="Shape 344"/>
            <p:cNvPicPr preferRelativeResize="0"/>
            <p:nvPr/>
          </p:nvPicPr>
          <p:blipFill rotWithShape="1">
            <a:blip r:embed="rId3">
              <a:alphaModFix/>
            </a:blip>
            <a:srcRect/>
            <a:stretch/>
          </p:blipFill>
          <p:spPr>
            <a:xfrm>
              <a:off x="21279" y="0"/>
              <a:ext cx="8089500" cy="2949600"/>
            </a:xfrm>
            <a:prstGeom prst="rect">
              <a:avLst/>
            </a:prstGeom>
            <a:noFill/>
            <a:ln w="28575" cap="flat" cmpd="sng">
              <a:solidFill>
                <a:srgbClr val="144D85"/>
              </a:solidFill>
              <a:prstDash val="solid"/>
              <a:miter/>
              <a:headEnd type="none" w="med" len="med"/>
              <a:tailEnd type="none" w="med" len="med"/>
            </a:ln>
          </p:spPr>
        </p:pic>
        <p:sp>
          <p:nvSpPr>
            <p:cNvPr id="345" name="Shape 345"/>
            <p:cNvSpPr/>
            <p:nvPr/>
          </p:nvSpPr>
          <p:spPr>
            <a:xfrm>
              <a:off x="10" y="2944582"/>
              <a:ext cx="1848000" cy="534599"/>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144D85"/>
                </a:buClr>
                <a:buSzPct val="25000"/>
                <a:buFont typeface="Helvetica Neue"/>
                <a:buNone/>
              </a:pPr>
              <a:r>
                <a:rPr lang="en" sz="1100" i="0" u="none" strike="noStrike" cap="none">
                  <a:solidFill>
                    <a:srgbClr val="144D85"/>
                  </a:solidFill>
                  <a:latin typeface="Helvetica Neue"/>
                  <a:ea typeface="Helvetica Neue"/>
                  <a:cs typeface="Helvetica Neue"/>
                  <a:sym typeface="Helvetica Neue"/>
                </a:rPr>
                <a:t>Verovio (Mensural)</a:t>
              </a:r>
            </a:p>
          </p:txBody>
        </p:sp>
      </p:grpSp>
      <p:sp>
        <p:nvSpPr>
          <p:cNvPr id="346" name="Shape 346"/>
          <p:cNvSpPr/>
          <p:nvPr/>
        </p:nvSpPr>
        <p:spPr>
          <a:xfrm>
            <a:off x="1674292" y="2800910"/>
            <a:ext cx="378000" cy="397800"/>
          </a:xfrm>
          <a:prstGeom prst="ellipse">
            <a:avLst/>
          </a:prstGeom>
          <a:noFill/>
          <a:ln w="25400" cap="flat" cmpd="sng">
            <a:solidFill>
              <a:srgbClr val="00882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7" name="Shape 347"/>
          <p:cNvSpPr/>
          <p:nvPr/>
        </p:nvSpPr>
        <p:spPr>
          <a:xfrm>
            <a:off x="3133218" y="2800910"/>
            <a:ext cx="377999" cy="397800"/>
          </a:xfrm>
          <a:prstGeom prst="ellipse">
            <a:avLst/>
          </a:prstGeom>
          <a:noFill/>
          <a:ln w="25400" cap="flat" cmpd="sng">
            <a:solidFill>
              <a:srgbClr val="C82506"/>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8" name="Shape 348"/>
          <p:cNvSpPr/>
          <p:nvPr/>
        </p:nvSpPr>
        <p:spPr>
          <a:xfrm>
            <a:off x="4413190" y="2848791"/>
            <a:ext cx="1671600" cy="397800"/>
          </a:xfrm>
          <a:prstGeom prst="roundRect">
            <a:avLst>
              <a:gd name="adj" fmla="val 25258"/>
            </a:avLst>
          </a:prstGeom>
          <a:noFill/>
          <a:ln w="25400" cap="flat" cmpd="sng">
            <a:solidFill>
              <a:srgbClr val="773F9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9" name="Shape 3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23</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 grpId="0" animBg="1"/>
      <p:bldP spid="347" grpId="0" animBg="1"/>
      <p:bldP spid="34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17" name="Shape 352"/>
          <p:cNvPicPr preferRelativeResize="0"/>
          <p:nvPr/>
        </p:nvPicPr>
        <p:blipFill>
          <a:blip r:embed="rId3">
            <a:alphaModFix/>
          </a:blip>
          <a:stretch>
            <a:fillRect/>
          </a:stretch>
        </p:blipFill>
        <p:spPr>
          <a:xfrm>
            <a:off x="446562" y="2950324"/>
            <a:ext cx="4169382" cy="1877975"/>
          </a:xfrm>
          <a:prstGeom prst="rect">
            <a:avLst/>
          </a:prstGeom>
          <a:noFill/>
          <a:ln w="28575" cap="flat" cmpd="sng">
            <a:solidFill>
              <a:srgbClr val="BF9000"/>
            </a:solidFill>
            <a:prstDash val="solid"/>
            <a:round/>
            <a:headEnd type="none" w="med" len="med"/>
            <a:tailEnd type="none" w="med" len="med"/>
          </a:ln>
        </p:spPr>
      </p:pic>
      <p:pic>
        <p:nvPicPr>
          <p:cNvPr id="355" name="Shape 355"/>
          <p:cNvPicPr preferRelativeResize="0"/>
          <p:nvPr/>
        </p:nvPicPr>
        <p:blipFill rotWithShape="1">
          <a:blip r:embed="rId4">
            <a:alphaModFix/>
          </a:blip>
          <a:srcRect l="350" t="2218" r="-349" b="2151"/>
          <a:stretch/>
        </p:blipFill>
        <p:spPr>
          <a:xfrm>
            <a:off x="449925" y="812200"/>
            <a:ext cx="4162648" cy="2042675"/>
          </a:xfrm>
          <a:prstGeom prst="rect">
            <a:avLst/>
          </a:prstGeom>
          <a:noFill/>
          <a:ln w="28575" cap="flat" cmpd="sng">
            <a:solidFill>
              <a:srgbClr val="0B5394"/>
            </a:solidFill>
            <a:prstDash val="solid"/>
            <a:round/>
            <a:headEnd type="none" w="med" len="med"/>
            <a:tailEnd type="none" w="med" len="med"/>
          </a:ln>
        </p:spPr>
      </p:pic>
      <p:sp>
        <p:nvSpPr>
          <p:cNvPr id="356" name="Shape 356"/>
          <p:cNvSpPr txBox="1">
            <a:spLocks noGrp="1"/>
          </p:cNvSpPr>
          <p:nvPr>
            <p:ph type="title"/>
          </p:nvPr>
        </p:nvSpPr>
        <p:spPr>
          <a:xfrm>
            <a:off x="311700" y="192775"/>
            <a:ext cx="8520600" cy="572700"/>
          </a:xfrm>
          <a:prstGeom prst="rect">
            <a:avLst/>
          </a:prstGeom>
        </p:spPr>
        <p:txBody>
          <a:bodyPr lIns="91425" tIns="91425" rIns="91425" bIns="91425" anchor="t" anchorCtr="0">
            <a:noAutofit/>
          </a:bodyPr>
          <a:lstStyle/>
          <a:p>
            <a:pPr lvl="0" rtl="0">
              <a:spcBef>
                <a:spcPts val="0"/>
              </a:spcBef>
              <a:buNone/>
            </a:pPr>
            <a:r>
              <a:rPr lang="en"/>
              <a:t>Examples: Minor and Major Semibreves</a:t>
            </a:r>
          </a:p>
        </p:txBody>
      </p:sp>
      <p:sp>
        <p:nvSpPr>
          <p:cNvPr id="357" name="Shape 357"/>
          <p:cNvSpPr/>
          <p:nvPr/>
        </p:nvSpPr>
        <p:spPr>
          <a:xfrm>
            <a:off x="3557100" y="4591300"/>
            <a:ext cx="1050900" cy="237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A27310"/>
              </a:buClr>
              <a:buSzPct val="25000"/>
              <a:buFont typeface="Helvetica Neue"/>
              <a:buNone/>
            </a:pPr>
            <a:r>
              <a:rPr lang="en" sz="1100" i="0" u="none" strike="noStrike" cap="none">
                <a:solidFill>
                  <a:srgbClr val="A27310"/>
                </a:solidFill>
                <a:latin typeface="Helvetica Neue"/>
                <a:ea typeface="Helvetica Neue"/>
                <a:cs typeface="Helvetica Neue"/>
                <a:sym typeface="Helvetica Neue"/>
              </a:rPr>
              <a:t>Sibelius (CMN)</a:t>
            </a:r>
          </a:p>
        </p:txBody>
      </p:sp>
      <p:sp>
        <p:nvSpPr>
          <p:cNvPr id="358" name="Shape 358"/>
          <p:cNvSpPr/>
          <p:nvPr/>
        </p:nvSpPr>
        <p:spPr>
          <a:xfrm>
            <a:off x="3308700" y="2617875"/>
            <a:ext cx="1299300" cy="237000"/>
          </a:xfrm>
          <a:prstGeom prst="rect">
            <a:avLst/>
          </a:prstGeom>
          <a:noFill/>
          <a:ln>
            <a:noFill/>
          </a:ln>
        </p:spPr>
        <p:txBody>
          <a:bodyPr lIns="32750" tIns="32750" rIns="32750" bIns="32750" anchor="ctr" anchorCtr="0">
            <a:noAutofit/>
          </a:bodyPr>
          <a:lstStyle/>
          <a:p>
            <a:pPr marL="0" marR="0" lvl="0" indent="0" algn="ctr" rtl="0">
              <a:lnSpc>
                <a:spcPct val="100000"/>
              </a:lnSpc>
              <a:spcBef>
                <a:spcPts val="0"/>
              </a:spcBef>
              <a:spcAft>
                <a:spcPts val="0"/>
              </a:spcAft>
              <a:buClr>
                <a:srgbClr val="144D85"/>
              </a:buClr>
              <a:buSzPct val="25000"/>
              <a:buFont typeface="Helvetica Neue"/>
              <a:buNone/>
            </a:pPr>
            <a:r>
              <a:rPr lang="en" sz="1100" i="0" u="none" strike="noStrike" cap="none">
                <a:solidFill>
                  <a:srgbClr val="144D85"/>
                </a:solidFill>
                <a:latin typeface="Helvetica Neue"/>
                <a:ea typeface="Helvetica Neue"/>
                <a:cs typeface="Helvetica Neue"/>
                <a:sym typeface="Helvetica Neue"/>
              </a:rPr>
              <a:t>Verovio (Mensural)</a:t>
            </a:r>
          </a:p>
        </p:txBody>
      </p:sp>
      <p:sp>
        <p:nvSpPr>
          <p:cNvPr id="359" name="Shape 359"/>
          <p:cNvSpPr txBox="1">
            <a:spLocks noGrp="1"/>
          </p:cNvSpPr>
          <p:nvPr>
            <p:ph type="body" idx="1"/>
          </p:nvPr>
        </p:nvSpPr>
        <p:spPr>
          <a:xfrm>
            <a:off x="5094275" y="1107275"/>
            <a:ext cx="3378300" cy="2656500"/>
          </a:xfrm>
          <a:prstGeom prst="rect">
            <a:avLst/>
          </a:prstGeom>
        </p:spPr>
        <p:txBody>
          <a:bodyPr lIns="91425" tIns="91425" rIns="91425" bIns="91425" anchor="ctr" anchorCtr="0">
            <a:noAutofit/>
          </a:bodyPr>
          <a:lstStyle/>
          <a:p>
            <a:pPr lvl="0" algn="ctr" rtl="0">
              <a:spcBef>
                <a:spcPts val="0"/>
              </a:spcBef>
              <a:spcAft>
                <a:spcPts val="1000"/>
              </a:spcAft>
              <a:buNone/>
            </a:pPr>
            <a:r>
              <a:rPr lang="en"/>
              <a:t>In </a:t>
            </a:r>
            <a:r>
              <a:rPr lang="en" i="1"/>
              <a:t>ars antiqua</a:t>
            </a:r>
            <a:r>
              <a:rPr lang="en"/>
              <a:t> pieces</a:t>
            </a:r>
          </a:p>
          <a:p>
            <a:pPr lvl="0" algn="just" rtl="0">
              <a:spcBef>
                <a:spcPts val="0"/>
              </a:spcBef>
              <a:spcAft>
                <a:spcPts val="0"/>
              </a:spcAft>
              <a:buNone/>
            </a:pPr>
            <a:endParaRPr sz="800"/>
          </a:p>
          <a:p>
            <a:pPr lvl="0" algn="ctr" rtl="0">
              <a:spcBef>
                <a:spcPts val="1000"/>
              </a:spcBef>
              <a:spcAft>
                <a:spcPts val="0"/>
              </a:spcAft>
              <a:buNone/>
            </a:pPr>
            <a:r>
              <a:rPr lang="en" b="1"/>
              <a:t>Piece:</a:t>
            </a:r>
            <a:r>
              <a:rPr lang="en"/>
              <a:t> Ve qui gregi</a:t>
            </a:r>
          </a:p>
          <a:p>
            <a:pPr lvl="0" algn="ctr" rtl="0">
              <a:spcBef>
                <a:spcPts val="0"/>
              </a:spcBef>
              <a:spcAft>
                <a:spcPts val="0"/>
              </a:spcAft>
              <a:buNone/>
            </a:pPr>
            <a:r>
              <a:rPr lang="en"/>
              <a:t>(</a:t>
            </a:r>
            <a:r>
              <a:rPr lang="en" i="1"/>
              <a:t>Fauvel</a:t>
            </a:r>
            <a:r>
              <a:rPr lang="en"/>
              <a:t>)</a:t>
            </a:r>
          </a:p>
        </p:txBody>
      </p:sp>
      <p:sp>
        <p:nvSpPr>
          <p:cNvPr id="360" name="Shape 360"/>
          <p:cNvSpPr/>
          <p:nvPr/>
        </p:nvSpPr>
        <p:spPr>
          <a:xfrm>
            <a:off x="2524625" y="3617250"/>
            <a:ext cx="675000" cy="397800"/>
          </a:xfrm>
          <a:prstGeom prst="roundRect">
            <a:avLst>
              <a:gd name="adj" fmla="val 25258"/>
            </a:avLst>
          </a:prstGeom>
          <a:noFill/>
          <a:ln w="25400" cap="flat" cmpd="sng">
            <a:solidFill>
              <a:srgbClr val="773F9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1" name="Shape 361"/>
          <p:cNvSpPr/>
          <p:nvPr/>
        </p:nvSpPr>
        <p:spPr>
          <a:xfrm>
            <a:off x="3274425" y="3026400"/>
            <a:ext cx="717000" cy="335700"/>
          </a:xfrm>
          <a:prstGeom prst="rect">
            <a:avLst/>
          </a:prstGeom>
          <a:noFill/>
          <a:ln w="25400" cap="flat" cmpd="sng">
            <a:solidFill>
              <a:srgbClr val="EC5A54"/>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2" name="Shape 362"/>
          <p:cNvSpPr/>
          <p:nvPr/>
        </p:nvSpPr>
        <p:spPr>
          <a:xfrm>
            <a:off x="3257624" y="3648300"/>
            <a:ext cx="750599" cy="335700"/>
          </a:xfrm>
          <a:prstGeom prst="rect">
            <a:avLst/>
          </a:prstGeom>
          <a:noFill/>
          <a:ln w="25400" cap="flat" cmpd="sng">
            <a:solidFill>
              <a:srgbClr val="00882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3" name="Shape 363"/>
          <p:cNvSpPr/>
          <p:nvPr/>
        </p:nvSpPr>
        <p:spPr>
          <a:xfrm>
            <a:off x="2603975" y="1517350"/>
            <a:ext cx="640500" cy="335700"/>
          </a:xfrm>
          <a:prstGeom prst="roundRect">
            <a:avLst>
              <a:gd name="adj" fmla="val 25258"/>
            </a:avLst>
          </a:prstGeom>
          <a:noFill/>
          <a:ln w="25400" cap="flat" cmpd="sng">
            <a:solidFill>
              <a:srgbClr val="773F9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4" name="Shape 364"/>
          <p:cNvSpPr/>
          <p:nvPr/>
        </p:nvSpPr>
        <p:spPr>
          <a:xfrm>
            <a:off x="3487575" y="899725"/>
            <a:ext cx="717000" cy="335700"/>
          </a:xfrm>
          <a:prstGeom prst="rect">
            <a:avLst/>
          </a:prstGeom>
          <a:noFill/>
          <a:ln w="25400" cap="flat" cmpd="sng">
            <a:solidFill>
              <a:srgbClr val="EC5A54"/>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5" name="Shape 365"/>
          <p:cNvSpPr/>
          <p:nvPr/>
        </p:nvSpPr>
        <p:spPr>
          <a:xfrm>
            <a:off x="3454100" y="1517350"/>
            <a:ext cx="750600" cy="335700"/>
          </a:xfrm>
          <a:prstGeom prst="rect">
            <a:avLst/>
          </a:prstGeom>
          <a:noFill/>
          <a:ln w="25400" cap="flat" cmpd="sng">
            <a:solidFill>
              <a:srgbClr val="00882B"/>
            </a:solidFill>
            <a:prstDash val="solid"/>
            <a:miter/>
            <a:headEnd type="none" w="med" len="med"/>
            <a:tailEnd type="none" w="med" len="med"/>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cxnSp>
        <p:nvCxnSpPr>
          <p:cNvPr id="366" name="Shape 366"/>
          <p:cNvCxnSpPr/>
          <p:nvPr/>
        </p:nvCxnSpPr>
        <p:spPr>
          <a:xfrm rot="10800000" flipH="1">
            <a:off x="5094275" y="2251425"/>
            <a:ext cx="3400500" cy="2100"/>
          </a:xfrm>
          <a:prstGeom prst="straightConnector1">
            <a:avLst/>
          </a:prstGeom>
          <a:noFill/>
          <a:ln w="9525" cap="flat" cmpd="sng">
            <a:solidFill>
              <a:schemeClr val="dk2"/>
            </a:solidFill>
            <a:prstDash val="dash"/>
            <a:round/>
            <a:headEnd type="none" w="lg" len="lg"/>
            <a:tailEnd type="none" w="lg" len="lg"/>
          </a:ln>
        </p:spPr>
      </p:cxnSp>
      <p:sp>
        <p:nvSpPr>
          <p:cNvPr id="367" name="Shape 3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24</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0"/>
      <p:bldP spid="360" grpId="0" animBg="1"/>
      <p:bldP spid="361" grpId="0" animBg="1"/>
      <p:bldP spid="362" grpId="0" animBg="1"/>
      <p:bldP spid="363" grpId="0" animBg="1"/>
      <p:bldP spid="364" grpId="0" animBg="1"/>
      <p:bldP spid="36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Shape 372"/>
          <p:cNvSpPr txBox="1">
            <a:spLocks noGrp="1"/>
          </p:cNvSpPr>
          <p:nvPr>
            <p:ph type="body" idx="1"/>
          </p:nvPr>
        </p:nvSpPr>
        <p:spPr>
          <a:xfrm>
            <a:off x="311700" y="1152475"/>
            <a:ext cx="8520600" cy="3570600"/>
          </a:xfrm>
          <a:prstGeom prst="rect">
            <a:avLst/>
          </a:prstGeom>
        </p:spPr>
        <p:txBody>
          <a:bodyPr lIns="91425" tIns="91425" rIns="91425" bIns="91425" anchor="t" anchorCtr="0">
            <a:noAutofit/>
          </a:bodyPr>
          <a:lstStyle/>
          <a:p>
            <a:pPr lvl="0">
              <a:spcBef>
                <a:spcPts val="0"/>
              </a:spcBef>
              <a:buNone/>
            </a:pPr>
            <a:r>
              <a:rPr lang="en" dirty="0"/>
              <a:t>Python module</a:t>
            </a:r>
          </a:p>
          <a:p>
            <a:pPr lvl="0">
              <a:spcBef>
                <a:spcPts val="0"/>
              </a:spcBef>
              <a:buNone/>
            </a:pPr>
            <a:r>
              <a:rPr lang="en" dirty="0"/>
              <a:t>Parameters:</a:t>
            </a:r>
          </a:p>
          <a:p>
            <a:pPr marL="514350" lvl="0" indent="-285750" rtl="0">
              <a:spcBef>
                <a:spcPts val="0"/>
              </a:spcBef>
              <a:buFont typeface="Arial" charset="0"/>
              <a:buChar char="•"/>
            </a:pPr>
            <a:r>
              <a:rPr lang="en" dirty="0"/>
              <a:t>Piece</a:t>
            </a:r>
          </a:p>
          <a:p>
            <a:pPr marL="514350" lvl="0" indent="-285750" rtl="0">
              <a:spcBef>
                <a:spcPts val="0"/>
              </a:spcBef>
              <a:buFont typeface="Arial" charset="0"/>
              <a:buChar char="•"/>
            </a:pPr>
            <a:r>
              <a:rPr lang="en" dirty="0"/>
              <a:t>Style (</a:t>
            </a:r>
            <a:r>
              <a:rPr lang="en" i="1" dirty="0"/>
              <a:t>Ars </a:t>
            </a:r>
            <a:r>
              <a:rPr lang="en" i="1" dirty="0" err="1"/>
              <a:t>antiqua</a:t>
            </a:r>
            <a:r>
              <a:rPr lang="en" dirty="0"/>
              <a:t> or </a:t>
            </a:r>
            <a:r>
              <a:rPr lang="en" i="1" dirty="0"/>
              <a:t>Ars nova</a:t>
            </a:r>
            <a:r>
              <a:rPr lang="en" dirty="0"/>
              <a:t>)</a:t>
            </a:r>
          </a:p>
          <a:p>
            <a:pPr marL="514350" lvl="0" indent="-285750">
              <a:spcBef>
                <a:spcPts val="0"/>
              </a:spcBef>
              <a:buFont typeface="Arial" charset="0"/>
              <a:buChar char="•"/>
            </a:pPr>
            <a:r>
              <a:rPr lang="en" dirty="0"/>
              <a:t>Mensuration of each voice</a:t>
            </a:r>
          </a:p>
        </p:txBody>
      </p:sp>
      <p:sp>
        <p:nvSpPr>
          <p:cNvPr id="373" name="Shape 3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Mensural MEI Translator</a:t>
            </a:r>
          </a:p>
        </p:txBody>
      </p:sp>
      <p:sp>
        <p:nvSpPr>
          <p:cNvPr id="374" name="Shape 3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25</a:t>
            </a:fld>
            <a:endParaRPr lang="e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Shape 379"/>
          <p:cNvSpPr txBox="1">
            <a:spLocks noGrp="1"/>
          </p:cNvSpPr>
          <p:nvPr>
            <p:ph type="title"/>
          </p:nvPr>
        </p:nvSpPr>
        <p:spPr>
          <a:xfrm>
            <a:off x="311700" y="262800"/>
            <a:ext cx="8520600" cy="654300"/>
          </a:xfrm>
          <a:prstGeom prst="rect">
            <a:avLst/>
          </a:prstGeom>
        </p:spPr>
        <p:txBody>
          <a:bodyPr lIns="91425" tIns="91425" rIns="91425" bIns="91425" anchor="t" anchorCtr="0">
            <a:noAutofit/>
          </a:bodyPr>
          <a:lstStyle/>
          <a:p>
            <a:pPr lvl="0" rtl="0">
              <a:spcBef>
                <a:spcPts val="0"/>
              </a:spcBef>
              <a:buNone/>
            </a:pPr>
            <a:r>
              <a:rPr lang="en"/>
              <a:t>In Conclusion</a:t>
            </a:r>
          </a:p>
        </p:txBody>
      </p:sp>
      <p:sp>
        <p:nvSpPr>
          <p:cNvPr id="380" name="Shape 380"/>
          <p:cNvSpPr/>
          <p:nvPr/>
        </p:nvSpPr>
        <p:spPr>
          <a:xfrm>
            <a:off x="668674"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Sibelius</a:t>
            </a:r>
          </a:p>
          <a:p>
            <a:pPr marL="0" marR="0" lvl="0" indent="0" algn="ctr" rtl="0">
              <a:lnSpc>
                <a:spcPct val="100000"/>
              </a:lnSpc>
              <a:spcBef>
                <a:spcPts val="0"/>
              </a:spcBef>
              <a:spcAft>
                <a:spcPts val="0"/>
              </a:spcAft>
              <a:buClr>
                <a:srgbClr val="FFFFFF"/>
              </a:buClr>
              <a:buSzPct val="25000"/>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p>
          <a:p>
            <a:pPr marL="0" marR="0" lvl="0" indent="0" algn="ctr" rtl="0">
              <a:lnSpc>
                <a:spcPct val="100000"/>
              </a:lnSpc>
              <a:spcBef>
                <a:spcPts val="0"/>
              </a:spcBef>
              <a:spcAft>
                <a:spcPts val="0"/>
              </a:spcAft>
              <a:buClr>
                <a:srgbClr val="FFFFFF"/>
              </a:buClr>
              <a:buSzPct val="25000"/>
              <a:buFont typeface="Helvetica Neue"/>
              <a:buNone/>
            </a:pPr>
            <a:r>
              <a:rPr lang="en" sz="1200">
                <a:solidFill>
                  <a:srgbClr val="FFFFFF"/>
                </a:solidFill>
                <a:latin typeface="Helvetica Neue"/>
                <a:ea typeface="Helvetica Neue"/>
                <a:cs typeface="Helvetica Neue"/>
                <a:sym typeface="Helvetica Neue"/>
              </a:rPr>
              <a:t>(modern transcription)</a:t>
            </a:r>
          </a:p>
        </p:txBody>
      </p:sp>
      <p:sp>
        <p:nvSpPr>
          <p:cNvPr id="381" name="Shape 381"/>
          <p:cNvSpPr/>
          <p:nvPr/>
        </p:nvSpPr>
        <p:spPr>
          <a:xfrm>
            <a:off x="3615712"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CMN</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sp>
        <p:nvSpPr>
          <p:cNvPr id="382" name="Shape 382"/>
          <p:cNvSpPr/>
          <p:nvPr/>
        </p:nvSpPr>
        <p:spPr>
          <a:xfrm>
            <a:off x="6562749"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lIns="32750" tIns="32750" rIns="32750" bIns="32750" anchor="ctr" anchorCtr="0">
            <a:noAutofit/>
          </a:bodyPr>
          <a:lstStyle/>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Mensural</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MEI</a:t>
            </a:r>
          </a:p>
          <a:p>
            <a:pPr marL="0" marR="0" lvl="0" indent="0" algn="ctr" rtl="0">
              <a:lnSpc>
                <a:spcPct val="100000"/>
              </a:lnSpc>
              <a:spcBef>
                <a:spcPts val="0"/>
              </a:spcBef>
              <a:spcAft>
                <a:spcPts val="0"/>
              </a:spcAft>
              <a:buClr>
                <a:srgbClr val="FFFFFF"/>
              </a:buClr>
              <a:buSzPct val="25000"/>
              <a:buFont typeface="Helvetica Neue"/>
              <a:buNone/>
            </a:pPr>
            <a:r>
              <a:rPr lang="en" sz="1500" b="1" i="0" u="none" strike="noStrike" cap="none">
                <a:solidFill>
                  <a:srgbClr val="FFFFFF"/>
                </a:solidFill>
                <a:latin typeface="Helvetica Neue"/>
                <a:ea typeface="Helvetica Neue"/>
                <a:cs typeface="Helvetica Neue"/>
                <a:sym typeface="Helvetica Neue"/>
              </a:rPr>
              <a:t>file</a:t>
            </a:r>
          </a:p>
        </p:txBody>
      </p:sp>
      <p:cxnSp>
        <p:nvCxnSpPr>
          <p:cNvPr id="383" name="Shape 383"/>
          <p:cNvCxnSpPr/>
          <p:nvPr/>
        </p:nvCxnSpPr>
        <p:spPr>
          <a:xfrm>
            <a:off x="2501600" y="2234450"/>
            <a:ext cx="1028700" cy="0"/>
          </a:xfrm>
          <a:prstGeom prst="straightConnector1">
            <a:avLst/>
          </a:prstGeom>
          <a:noFill/>
          <a:ln w="50800" cap="flat" cmpd="sng">
            <a:solidFill>
              <a:srgbClr val="434343"/>
            </a:solidFill>
            <a:prstDash val="solid"/>
            <a:miter/>
            <a:headEnd type="none" w="med" len="med"/>
            <a:tailEnd type="stealth" w="lg" len="lg"/>
          </a:ln>
        </p:spPr>
      </p:cxnSp>
      <p:sp>
        <p:nvSpPr>
          <p:cNvPr id="384" name="Shape 384"/>
          <p:cNvSpPr txBox="1"/>
          <p:nvPr/>
        </p:nvSpPr>
        <p:spPr>
          <a:xfrm>
            <a:off x="2501600" y="1646787"/>
            <a:ext cx="896400" cy="488700"/>
          </a:xfrm>
          <a:prstGeom prst="rect">
            <a:avLst/>
          </a:prstGeom>
          <a:noFill/>
          <a:ln>
            <a:noFill/>
          </a:ln>
        </p:spPr>
        <p:txBody>
          <a:bodyPr lIns="91425" tIns="91425" rIns="91425" bIns="91425" anchor="ctr" anchorCtr="0">
            <a:noAutofit/>
          </a:bodyPr>
          <a:lstStyle/>
          <a:p>
            <a:pPr lvl="0" algn="ctr" rtl="0">
              <a:spcBef>
                <a:spcPts val="0"/>
              </a:spcBef>
              <a:buNone/>
            </a:pPr>
            <a:r>
              <a:rPr lang="en" sz="1100" i="1">
                <a:solidFill>
                  <a:srgbClr val="434343"/>
                </a:solidFill>
              </a:rPr>
              <a:t>SibMEI</a:t>
            </a:r>
          </a:p>
          <a:p>
            <a:pPr lvl="0" algn="ctr" rtl="0">
              <a:spcBef>
                <a:spcPts val="0"/>
              </a:spcBef>
              <a:buNone/>
            </a:pPr>
            <a:r>
              <a:rPr lang="en" sz="1100" i="1">
                <a:solidFill>
                  <a:srgbClr val="434343"/>
                </a:solidFill>
              </a:rPr>
              <a:t>plugin</a:t>
            </a:r>
          </a:p>
        </p:txBody>
      </p:sp>
      <p:sp>
        <p:nvSpPr>
          <p:cNvPr id="385" name="Shape 385"/>
          <p:cNvSpPr txBox="1"/>
          <p:nvPr/>
        </p:nvSpPr>
        <p:spPr>
          <a:xfrm>
            <a:off x="5381050" y="1646800"/>
            <a:ext cx="1096200" cy="488700"/>
          </a:xfrm>
          <a:prstGeom prst="rect">
            <a:avLst/>
          </a:prstGeom>
          <a:noFill/>
          <a:ln>
            <a:noFill/>
          </a:ln>
        </p:spPr>
        <p:txBody>
          <a:bodyPr lIns="91425" tIns="91425" rIns="91425" bIns="91425" anchor="ctr" anchorCtr="0">
            <a:noAutofit/>
          </a:bodyPr>
          <a:lstStyle/>
          <a:p>
            <a:pPr lvl="0" algn="ctr" rtl="0">
              <a:spcBef>
                <a:spcPts val="0"/>
              </a:spcBef>
              <a:buNone/>
            </a:pPr>
            <a:r>
              <a:rPr lang="en" sz="1100" i="1">
                <a:solidFill>
                  <a:srgbClr val="434343"/>
                </a:solidFill>
              </a:rPr>
              <a:t>Mensural MEI</a:t>
            </a:r>
          </a:p>
          <a:p>
            <a:pPr lvl="0" algn="ctr" rtl="0">
              <a:spcBef>
                <a:spcPts val="0"/>
              </a:spcBef>
              <a:buNone/>
            </a:pPr>
            <a:r>
              <a:rPr lang="en" sz="1100" i="1">
                <a:solidFill>
                  <a:srgbClr val="434343"/>
                </a:solidFill>
              </a:rPr>
              <a:t>Translator</a:t>
            </a:r>
          </a:p>
        </p:txBody>
      </p:sp>
      <p:cxnSp>
        <p:nvCxnSpPr>
          <p:cNvPr id="386" name="Shape 386"/>
          <p:cNvCxnSpPr/>
          <p:nvPr/>
        </p:nvCxnSpPr>
        <p:spPr>
          <a:xfrm>
            <a:off x="5448637" y="2234450"/>
            <a:ext cx="1028700" cy="0"/>
          </a:xfrm>
          <a:prstGeom prst="straightConnector1">
            <a:avLst/>
          </a:prstGeom>
          <a:noFill/>
          <a:ln w="50800" cap="flat" cmpd="sng">
            <a:solidFill>
              <a:srgbClr val="434343"/>
            </a:solidFill>
            <a:prstDash val="solid"/>
            <a:miter/>
            <a:headEnd type="none" w="med" len="med"/>
            <a:tailEnd type="stealth" w="lg" len="lg"/>
          </a:ln>
        </p:spPr>
      </p:cxnSp>
      <p:cxnSp>
        <p:nvCxnSpPr>
          <p:cNvPr id="387" name="Shape 387"/>
          <p:cNvCxnSpPr/>
          <p:nvPr/>
        </p:nvCxnSpPr>
        <p:spPr>
          <a:xfrm rot="10800000" flipH="1">
            <a:off x="720900" y="3541375"/>
            <a:ext cx="416400" cy="522000"/>
          </a:xfrm>
          <a:prstGeom prst="straightConnector1">
            <a:avLst/>
          </a:prstGeom>
          <a:noFill/>
          <a:ln w="38100" cap="flat" cmpd="sng">
            <a:solidFill>
              <a:schemeClr val="dk2"/>
            </a:solidFill>
            <a:prstDash val="solid"/>
            <a:round/>
            <a:headEnd type="none" w="lg" len="lg"/>
            <a:tailEnd type="stealth" w="lg" len="lg"/>
          </a:ln>
        </p:spPr>
      </p:cxnSp>
      <p:cxnSp>
        <p:nvCxnSpPr>
          <p:cNvPr id="388" name="Shape 388"/>
          <p:cNvCxnSpPr/>
          <p:nvPr/>
        </p:nvCxnSpPr>
        <p:spPr>
          <a:xfrm rot="10800000" flipH="1">
            <a:off x="1415250" y="3618925"/>
            <a:ext cx="103500" cy="630900"/>
          </a:xfrm>
          <a:prstGeom prst="straightConnector1">
            <a:avLst/>
          </a:prstGeom>
          <a:noFill/>
          <a:ln w="38100" cap="flat" cmpd="sng">
            <a:solidFill>
              <a:schemeClr val="dk2"/>
            </a:solidFill>
            <a:prstDash val="solid"/>
            <a:round/>
            <a:headEnd type="none" w="lg" len="lg"/>
            <a:tailEnd type="stealth" w="lg" len="lg"/>
          </a:ln>
        </p:spPr>
      </p:cxnSp>
      <p:cxnSp>
        <p:nvCxnSpPr>
          <p:cNvPr id="389" name="Shape 389"/>
          <p:cNvCxnSpPr/>
          <p:nvPr/>
        </p:nvCxnSpPr>
        <p:spPr>
          <a:xfrm rot="10800000">
            <a:off x="1867575" y="3575100"/>
            <a:ext cx="394200" cy="560700"/>
          </a:xfrm>
          <a:prstGeom prst="straightConnector1">
            <a:avLst/>
          </a:prstGeom>
          <a:noFill/>
          <a:ln w="38100" cap="flat" cmpd="sng">
            <a:solidFill>
              <a:schemeClr val="dk2"/>
            </a:solidFill>
            <a:prstDash val="solid"/>
            <a:round/>
            <a:headEnd type="none" w="lg" len="lg"/>
            <a:tailEnd type="stealth" w="lg" len="lg"/>
          </a:ln>
        </p:spPr>
      </p:cxnSp>
      <p:sp>
        <p:nvSpPr>
          <p:cNvPr id="390" name="Shape 390"/>
          <p:cNvSpPr txBox="1"/>
          <p:nvPr/>
        </p:nvSpPr>
        <p:spPr>
          <a:xfrm>
            <a:off x="220475" y="4063375"/>
            <a:ext cx="880800" cy="393300"/>
          </a:xfrm>
          <a:prstGeom prst="rect">
            <a:avLst/>
          </a:prstGeom>
          <a:noFill/>
          <a:ln>
            <a:noFill/>
          </a:ln>
        </p:spPr>
        <p:txBody>
          <a:bodyPr lIns="91425" tIns="91425" rIns="91425" bIns="91425" anchor="ctr" anchorCtr="0">
            <a:noAutofit/>
          </a:bodyPr>
          <a:lstStyle/>
          <a:p>
            <a:pPr lvl="0" algn="ctr" rtl="0">
              <a:spcBef>
                <a:spcPts val="0"/>
              </a:spcBef>
              <a:buNone/>
            </a:pPr>
            <a:r>
              <a:rPr lang="en" sz="1100"/>
              <a:t>MusicXML</a:t>
            </a:r>
            <a:endParaRPr lang="en" sz="1100" dirty="0"/>
          </a:p>
        </p:txBody>
      </p:sp>
      <p:sp>
        <p:nvSpPr>
          <p:cNvPr id="391" name="Shape 391"/>
          <p:cNvSpPr txBox="1"/>
          <p:nvPr/>
        </p:nvSpPr>
        <p:spPr>
          <a:xfrm>
            <a:off x="956800" y="4262675"/>
            <a:ext cx="880800" cy="393300"/>
          </a:xfrm>
          <a:prstGeom prst="rect">
            <a:avLst/>
          </a:prstGeom>
          <a:noFill/>
          <a:ln>
            <a:noFill/>
          </a:ln>
        </p:spPr>
        <p:txBody>
          <a:bodyPr lIns="91425" tIns="91425" rIns="91425" bIns="91425" anchor="ctr" anchorCtr="0">
            <a:noAutofit/>
          </a:bodyPr>
          <a:lstStyle/>
          <a:p>
            <a:pPr lvl="0" algn="ctr" rtl="0">
              <a:spcBef>
                <a:spcPts val="0"/>
              </a:spcBef>
              <a:buNone/>
            </a:pPr>
            <a:r>
              <a:rPr lang="en" sz="1100"/>
              <a:t>MIDI</a:t>
            </a:r>
          </a:p>
        </p:txBody>
      </p:sp>
      <p:sp>
        <p:nvSpPr>
          <p:cNvPr id="392" name="Shape 392"/>
          <p:cNvSpPr txBox="1"/>
          <p:nvPr/>
        </p:nvSpPr>
        <p:spPr>
          <a:xfrm>
            <a:off x="1837600" y="4148600"/>
            <a:ext cx="1174200" cy="539700"/>
          </a:xfrm>
          <a:prstGeom prst="rect">
            <a:avLst/>
          </a:prstGeom>
          <a:noFill/>
          <a:ln>
            <a:noFill/>
          </a:ln>
        </p:spPr>
        <p:txBody>
          <a:bodyPr lIns="91425" tIns="91425" rIns="91425" bIns="91425" anchor="ctr" anchorCtr="0">
            <a:noAutofit/>
          </a:bodyPr>
          <a:lstStyle/>
          <a:p>
            <a:pPr lvl="0" algn="ctr" rtl="0">
              <a:spcBef>
                <a:spcPts val="0"/>
              </a:spcBef>
              <a:buNone/>
            </a:pPr>
            <a:r>
              <a:rPr lang="en" sz="1100"/>
              <a:t>PDF</a:t>
            </a:r>
          </a:p>
          <a:p>
            <a:pPr lvl="0" rtl="0">
              <a:spcBef>
                <a:spcPts val="0"/>
              </a:spcBef>
              <a:buNone/>
            </a:pPr>
            <a:r>
              <a:rPr lang="en" sz="1100" dirty="0"/>
              <a:t>Printed editions</a:t>
            </a:r>
          </a:p>
        </p:txBody>
      </p:sp>
      <p:sp>
        <p:nvSpPr>
          <p:cNvPr id="393" name="Shape 39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26</a:t>
            </a:fld>
            <a:endParaRPr lang="e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 grpId="0"/>
      <p:bldP spid="391" grpId="0"/>
      <p:bldP spid="39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Shape 3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In Conclusion </a:t>
            </a:r>
          </a:p>
        </p:txBody>
      </p:sp>
      <p:sp>
        <p:nvSpPr>
          <p:cNvPr id="399" name="Shape 39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514350" lvl="0" indent="-285750">
              <a:spcBef>
                <a:spcPts val="0"/>
              </a:spcBef>
              <a:buClr>
                <a:schemeClr val="dk1"/>
              </a:buClr>
              <a:buFont typeface="Arial" charset="0"/>
              <a:buChar char="•"/>
            </a:pPr>
            <a:r>
              <a:rPr lang="en" dirty="0">
                <a:solidFill>
                  <a:schemeClr val="dk1"/>
                </a:solidFill>
              </a:rPr>
              <a:t>Streamlines the process for digitally encoding this repertory</a:t>
            </a:r>
          </a:p>
          <a:p>
            <a:pPr marL="514350" lvl="0" indent="-285750">
              <a:spcBef>
                <a:spcPts val="0"/>
              </a:spcBef>
              <a:buClr>
                <a:schemeClr val="dk1"/>
              </a:buClr>
              <a:buFont typeface="Arial" charset="0"/>
              <a:buChar char="•"/>
            </a:pPr>
            <a:r>
              <a:rPr lang="en" dirty="0">
                <a:solidFill>
                  <a:schemeClr val="dk1"/>
                </a:solidFill>
              </a:rPr>
              <a:t>Encodes the original medieval notation in </a:t>
            </a:r>
            <a:r>
              <a:rPr lang="en">
                <a:solidFill>
                  <a:schemeClr val="dk1"/>
                </a:solidFill>
              </a:rPr>
              <a:t>a </a:t>
            </a:r>
            <a:r>
              <a:rPr lang="en" smtClean="0">
                <a:solidFill>
                  <a:schemeClr val="dk1"/>
                </a:solidFill>
              </a:rPr>
              <a:t>standardized </a:t>
            </a:r>
            <a:r>
              <a:rPr lang="en" dirty="0">
                <a:solidFill>
                  <a:schemeClr val="dk1"/>
                </a:solidFill>
              </a:rPr>
              <a:t>machine-readable format</a:t>
            </a:r>
          </a:p>
          <a:p>
            <a:pPr marL="971550" lvl="1" indent="-285750">
              <a:spcBef>
                <a:spcPts val="0"/>
              </a:spcBef>
              <a:buClr>
                <a:schemeClr val="dk1"/>
              </a:buClr>
              <a:buFont typeface="Arial" charset="0"/>
              <a:buChar char="•"/>
            </a:pPr>
            <a:r>
              <a:rPr lang="en" dirty="0">
                <a:solidFill>
                  <a:schemeClr val="dk1"/>
                </a:solidFill>
              </a:rPr>
              <a:t>Searched or </a:t>
            </a:r>
            <a:r>
              <a:rPr lang="en" dirty="0" smtClean="0">
                <a:solidFill>
                  <a:schemeClr val="dk1"/>
                </a:solidFill>
              </a:rPr>
              <a:t>analyzed</a:t>
            </a:r>
            <a:endParaRPr lang="en" dirty="0">
              <a:solidFill>
                <a:schemeClr val="dk1"/>
              </a:solidFill>
            </a:endParaRPr>
          </a:p>
          <a:p>
            <a:pPr marL="971550" lvl="1" indent="-285750">
              <a:spcBef>
                <a:spcPts val="0"/>
              </a:spcBef>
              <a:buClr>
                <a:schemeClr val="dk1"/>
              </a:buClr>
              <a:buFont typeface="Arial" charset="0"/>
              <a:buChar char="•"/>
            </a:pPr>
            <a:r>
              <a:rPr lang="en" dirty="0">
                <a:solidFill>
                  <a:schemeClr val="dk1"/>
                </a:solidFill>
              </a:rPr>
              <a:t>Available to other websites and applications</a:t>
            </a:r>
          </a:p>
          <a:p>
            <a:pPr marL="514350" lvl="0" indent="-285750" algn="just" rtl="0">
              <a:spcBef>
                <a:spcPts val="0"/>
              </a:spcBef>
              <a:buClr>
                <a:schemeClr val="dk1"/>
              </a:buClr>
              <a:buFont typeface="Arial" charset="0"/>
              <a:buChar char="•"/>
            </a:pPr>
            <a:r>
              <a:rPr lang="en" dirty="0">
                <a:solidFill>
                  <a:schemeClr val="dk1"/>
                </a:solidFill>
              </a:rPr>
              <a:t>The pieces can be displayed in </a:t>
            </a:r>
            <a:r>
              <a:rPr lang="en" dirty="0" err="1">
                <a:solidFill>
                  <a:schemeClr val="dk1"/>
                </a:solidFill>
              </a:rPr>
              <a:t>Verovio</a:t>
            </a:r>
            <a:endParaRPr lang="en" dirty="0">
              <a:solidFill>
                <a:schemeClr val="dk1"/>
              </a:solidFill>
            </a:endParaRPr>
          </a:p>
          <a:p>
            <a:pPr marL="971550" lvl="1" indent="-285750" algn="just">
              <a:spcBef>
                <a:spcPts val="0"/>
              </a:spcBef>
              <a:buClr>
                <a:schemeClr val="dk1"/>
              </a:buClr>
              <a:buFont typeface="Arial" charset="0"/>
              <a:buChar char="•"/>
            </a:pPr>
            <a:r>
              <a:rPr lang="en" dirty="0">
                <a:solidFill>
                  <a:schemeClr val="dk1"/>
                </a:solidFill>
              </a:rPr>
              <a:t>Freely available to performers, scholars, and the public	</a:t>
            </a:r>
            <a:r>
              <a:rPr lang="en" sz="20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Clr>
                <a:schemeClr val="dk1"/>
              </a:buClr>
              <a:buSzPct val="100000"/>
              <a:buFont typeface="Arial"/>
              <a:buNone/>
            </a:pPr>
            <a:r>
              <a:rPr lang="en" sz="1100" dirty="0">
                <a:solidFill>
                  <a:schemeClr val="dk1"/>
                </a:solidFill>
              </a:rPr>
              <a:t>		</a:t>
            </a:r>
          </a:p>
          <a:p>
            <a:pPr lvl="0">
              <a:spcBef>
                <a:spcPts val="0"/>
              </a:spcBef>
              <a:buNone/>
            </a:pPr>
            <a:endParaRPr dirty="0"/>
          </a:p>
        </p:txBody>
      </p:sp>
      <p:sp>
        <p:nvSpPr>
          <p:cNvPr id="400" name="Shape 40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27</a:t>
            </a:fld>
            <a:endParaRPr lang="e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pic>
        <p:nvPicPr>
          <p:cNvPr id="405" name="Shape 405" descr="brandeis logo.png"/>
          <p:cNvPicPr preferRelativeResize="0"/>
          <p:nvPr/>
        </p:nvPicPr>
        <p:blipFill rotWithShape="1">
          <a:blip r:embed="rId3">
            <a:alphaModFix/>
          </a:blip>
          <a:srcRect r="45619"/>
          <a:stretch/>
        </p:blipFill>
        <p:spPr>
          <a:xfrm>
            <a:off x="5220462" y="1999300"/>
            <a:ext cx="3169999" cy="1114425"/>
          </a:xfrm>
          <a:prstGeom prst="rect">
            <a:avLst/>
          </a:prstGeom>
          <a:noFill/>
          <a:ln>
            <a:noFill/>
          </a:ln>
        </p:spPr>
      </p:pic>
      <p:sp>
        <p:nvSpPr>
          <p:cNvPr id="406" name="Shape 406"/>
          <p:cNvSpPr txBox="1">
            <a:spLocks noGrp="1"/>
          </p:cNvSpPr>
          <p:nvPr>
            <p:ph type="title"/>
          </p:nvPr>
        </p:nvSpPr>
        <p:spPr>
          <a:xfrm>
            <a:off x="275400" y="578900"/>
            <a:ext cx="8520600" cy="1589100"/>
          </a:xfrm>
          <a:prstGeom prst="rect">
            <a:avLst/>
          </a:prstGeom>
        </p:spPr>
        <p:txBody>
          <a:bodyPr lIns="91425" tIns="91425" rIns="91425" bIns="91425" anchor="ctr" anchorCtr="0">
            <a:noAutofit/>
          </a:bodyPr>
          <a:lstStyle/>
          <a:p>
            <a:pPr lvl="0" rtl="0">
              <a:spcBef>
                <a:spcPts val="0"/>
              </a:spcBef>
              <a:buNone/>
            </a:pPr>
            <a:r>
              <a:rPr lang="en" sz="2600" b="1"/>
              <a:t>Thank you!</a:t>
            </a:r>
          </a:p>
          <a:p>
            <a:pPr lvl="0" rtl="0">
              <a:spcBef>
                <a:spcPts val="0"/>
              </a:spcBef>
              <a:buNone/>
            </a:pPr>
            <a:endParaRPr sz="2000" b="1"/>
          </a:p>
          <a:p>
            <a:pPr lvl="0" rtl="0">
              <a:spcBef>
                <a:spcPts val="0"/>
              </a:spcBef>
              <a:buNone/>
            </a:pPr>
            <a:r>
              <a:rPr lang="en" sz="2000" u="sng">
                <a:solidFill>
                  <a:schemeClr val="hlink"/>
                </a:solidFill>
                <a:hlinkClick r:id="rId4"/>
              </a:rPr>
              <a:t>https://github.com/DDMAL/CMN-MEI_to_MensuralMEI_Translator</a:t>
            </a:r>
          </a:p>
        </p:txBody>
      </p:sp>
      <p:sp>
        <p:nvSpPr>
          <p:cNvPr id="407" name="Shape 40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28</a:t>
            </a:fld>
            <a:endParaRPr lang="en"/>
          </a:p>
        </p:txBody>
      </p:sp>
      <p:pic>
        <p:nvPicPr>
          <p:cNvPr id="408" name="Shape 408"/>
          <p:cNvPicPr preferRelativeResize="0"/>
          <p:nvPr/>
        </p:nvPicPr>
        <p:blipFill>
          <a:blip r:embed="rId5">
            <a:alphaModFix/>
          </a:blip>
          <a:stretch>
            <a:fillRect/>
          </a:stretch>
        </p:blipFill>
        <p:spPr>
          <a:xfrm>
            <a:off x="1665402" y="2329587"/>
            <a:ext cx="3795672" cy="453825"/>
          </a:xfrm>
          <a:prstGeom prst="rect">
            <a:avLst/>
          </a:prstGeom>
          <a:noFill/>
          <a:ln>
            <a:noFill/>
          </a:ln>
        </p:spPr>
      </p:pic>
      <p:pic>
        <p:nvPicPr>
          <p:cNvPr id="409" name="Shape 409"/>
          <p:cNvPicPr preferRelativeResize="0"/>
          <p:nvPr/>
        </p:nvPicPr>
        <p:blipFill>
          <a:blip r:embed="rId6">
            <a:alphaModFix/>
          </a:blip>
          <a:stretch>
            <a:fillRect/>
          </a:stretch>
        </p:blipFill>
        <p:spPr>
          <a:xfrm>
            <a:off x="753537" y="2167962"/>
            <a:ext cx="777050" cy="777050"/>
          </a:xfrm>
          <a:prstGeom prst="rect">
            <a:avLst/>
          </a:prstGeom>
          <a:noFill/>
          <a:ln>
            <a:noFill/>
          </a:ln>
        </p:spPr>
      </p:pic>
      <p:pic>
        <p:nvPicPr>
          <p:cNvPr id="410" name="Shape 410"/>
          <p:cNvPicPr preferRelativeResize="0"/>
          <p:nvPr/>
        </p:nvPicPr>
        <p:blipFill>
          <a:blip r:embed="rId7">
            <a:alphaModFix/>
          </a:blip>
          <a:stretch>
            <a:fillRect/>
          </a:stretch>
        </p:blipFill>
        <p:spPr>
          <a:xfrm>
            <a:off x="1361412" y="2783422"/>
            <a:ext cx="6088049" cy="1614149"/>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3098325"/>
            <a:ext cx="8520600" cy="1330500"/>
          </a:xfrm>
          <a:prstGeom prst="rect">
            <a:avLst/>
          </a:prstGeom>
        </p:spPr>
        <p:txBody>
          <a:bodyPr lIns="91425" tIns="91425" rIns="91425" bIns="91425" anchor="ctr" anchorCtr="0">
            <a:noAutofit/>
          </a:bodyPr>
          <a:lstStyle/>
          <a:p>
            <a:pPr lvl="0" rtl="0">
              <a:lnSpc>
                <a:spcPct val="115000"/>
              </a:lnSpc>
              <a:spcBef>
                <a:spcPts val="0"/>
              </a:spcBef>
              <a:spcAft>
                <a:spcPts val="0"/>
              </a:spcAft>
              <a:buNone/>
            </a:pPr>
            <a:r>
              <a:rPr lang="en">
                <a:solidFill>
                  <a:srgbClr val="000000"/>
                </a:solidFill>
              </a:rPr>
              <a:t>And how can we get them encoded into Mensural MEI files?</a:t>
            </a:r>
          </a:p>
        </p:txBody>
      </p:sp>
      <p:sp>
        <p:nvSpPr>
          <p:cNvPr id="67" name="Shape 6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3</a:t>
            </a:fld>
            <a:endParaRPr lang="en"/>
          </a:p>
        </p:txBody>
      </p:sp>
      <p:sp>
        <p:nvSpPr>
          <p:cNvPr id="68" name="Shape 68"/>
          <p:cNvSpPr txBox="1"/>
          <p:nvPr/>
        </p:nvSpPr>
        <p:spPr>
          <a:xfrm>
            <a:off x="311700" y="595275"/>
            <a:ext cx="8520600" cy="1974900"/>
          </a:xfrm>
          <a:prstGeom prst="rect">
            <a:avLst/>
          </a:prstGeom>
          <a:noFill/>
          <a:ln>
            <a:noFill/>
          </a:ln>
        </p:spPr>
        <p:txBody>
          <a:bodyPr lIns="91425" tIns="91425" rIns="91425" bIns="91425" anchor="ctr" anchorCtr="0">
            <a:noAutofit/>
          </a:bodyPr>
          <a:lstStyle/>
          <a:p>
            <a:pPr lvl="0" algn="ctr" rtl="0">
              <a:lnSpc>
                <a:spcPct val="115000"/>
              </a:lnSpc>
              <a:spcBef>
                <a:spcPts val="0"/>
              </a:spcBef>
              <a:spcAft>
                <a:spcPts val="0"/>
              </a:spcAft>
              <a:buNone/>
            </a:pPr>
            <a:r>
              <a:rPr lang="en" sz="3600" dirty="0">
                <a:solidFill>
                  <a:schemeClr val="dk1"/>
                </a:solidFill>
              </a:rPr>
              <a:t>What is the best way to get musicologists to enter a large amount of musical documents into the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The Mensural MEI Translator</a:t>
            </a:r>
          </a:p>
        </p:txBody>
      </p:sp>
      <p:sp>
        <p:nvSpPr>
          <p:cNvPr id="74" name="Shape 7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a:spcBef>
                <a:spcPts val="0"/>
              </a:spcBef>
              <a:buNone/>
            </a:pPr>
            <a:r>
              <a:rPr lang="en"/>
              <a:t>A straightforward method to encode music repertories from the later Middle Ages and the Renaissance </a:t>
            </a:r>
          </a:p>
          <a:p>
            <a:pPr lvl="0">
              <a:spcBef>
                <a:spcPts val="0"/>
              </a:spcBef>
              <a:buNone/>
            </a:pPr>
            <a:endParaRPr/>
          </a:p>
        </p:txBody>
      </p:sp>
      <p:sp>
        <p:nvSpPr>
          <p:cNvPr id="80" name="Shape 8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5</a:t>
            </a:fld>
            <a:endParaRPr lang="en"/>
          </a:p>
        </p:txBody>
      </p:sp>
      <p:sp>
        <p:nvSpPr>
          <p:cNvPr id="81" name="Shape 81"/>
          <p:cNvSpPr txBox="1"/>
          <p:nvPr/>
        </p:nvSpPr>
        <p:spPr>
          <a:xfrm>
            <a:off x="1026600" y="3048400"/>
            <a:ext cx="7290900" cy="841800"/>
          </a:xfrm>
          <a:prstGeom prst="rect">
            <a:avLst/>
          </a:prstGeom>
          <a:noFill/>
          <a:ln>
            <a:noFill/>
          </a:ln>
        </p:spPr>
        <p:txBody>
          <a:bodyPr lIns="91425" tIns="91425" rIns="91425" bIns="91425" anchor="t" anchorCtr="0">
            <a:noAutofit/>
          </a:bodyPr>
          <a:lstStyle/>
          <a:p>
            <a:pPr lvl="0" rtl="0">
              <a:spcBef>
                <a:spcPts val="0"/>
              </a:spcBef>
              <a:buClr>
                <a:srgbClr val="000000"/>
              </a:buClr>
              <a:buSzPct val="30555"/>
              <a:buFont typeface="Arial"/>
              <a:buNone/>
            </a:pPr>
            <a:r>
              <a:rPr lang="en" sz="3600" b="1"/>
              <a:t>as they were originally notated.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311700" y="2150850"/>
            <a:ext cx="8520600" cy="841800"/>
          </a:xfrm>
          <a:prstGeom prst="rect">
            <a:avLst/>
          </a:prstGeom>
        </p:spPr>
        <p:txBody>
          <a:bodyPr lIns="91425" tIns="91425" rIns="91425" bIns="91425" anchor="ctr" anchorCtr="0">
            <a:noAutofit/>
          </a:bodyPr>
          <a:lstStyle/>
          <a:p>
            <a:pPr lvl="0" rtl="0">
              <a:spcBef>
                <a:spcPts val="0"/>
              </a:spcBef>
              <a:buNone/>
            </a:pPr>
            <a:r>
              <a:rPr lang="en"/>
              <a:t>Mensural Notation 101</a:t>
            </a:r>
          </a:p>
        </p:txBody>
      </p:sp>
      <p:sp>
        <p:nvSpPr>
          <p:cNvPr id="87" name="Shape 8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6</a:t>
            </a:fld>
            <a:endParaRPr lang="e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4538250" y="222775"/>
            <a:ext cx="4136700" cy="501300"/>
          </a:xfrm>
          <a:prstGeom prst="rect">
            <a:avLst/>
          </a:prstGeom>
        </p:spPr>
        <p:txBody>
          <a:bodyPr lIns="91425" tIns="91425" rIns="91425" bIns="91425" anchor="ctr" anchorCtr="0">
            <a:noAutofit/>
          </a:bodyPr>
          <a:lstStyle/>
          <a:p>
            <a:pPr lvl="0" algn="ctr" rtl="0">
              <a:spcBef>
                <a:spcPts val="0"/>
              </a:spcBef>
              <a:buNone/>
            </a:pPr>
            <a:r>
              <a:rPr lang="en"/>
              <a:t>Mensural Notation</a:t>
            </a:r>
          </a:p>
        </p:txBody>
      </p:sp>
      <p:pic>
        <p:nvPicPr>
          <p:cNvPr id="93" name="Shape 93"/>
          <p:cNvPicPr preferRelativeResize="0"/>
          <p:nvPr/>
        </p:nvPicPr>
        <p:blipFill rotWithShape="1">
          <a:blip r:embed="rId3">
            <a:alphaModFix/>
          </a:blip>
          <a:srcRect/>
          <a:stretch/>
        </p:blipFill>
        <p:spPr>
          <a:xfrm>
            <a:off x="7311700" y="3628864"/>
            <a:ext cx="213500" cy="230575"/>
          </a:xfrm>
          <a:prstGeom prst="rect">
            <a:avLst/>
          </a:prstGeom>
          <a:noFill/>
          <a:ln>
            <a:noFill/>
          </a:ln>
        </p:spPr>
      </p:pic>
      <p:pic>
        <p:nvPicPr>
          <p:cNvPr id="94" name="Shape 94"/>
          <p:cNvPicPr preferRelativeResize="0"/>
          <p:nvPr/>
        </p:nvPicPr>
        <p:blipFill>
          <a:blip r:embed="rId4">
            <a:alphaModFix/>
          </a:blip>
          <a:stretch>
            <a:fillRect/>
          </a:stretch>
        </p:blipFill>
        <p:spPr>
          <a:xfrm>
            <a:off x="7329763" y="3965532"/>
            <a:ext cx="213500" cy="441744"/>
          </a:xfrm>
          <a:prstGeom prst="rect">
            <a:avLst/>
          </a:prstGeom>
          <a:noFill/>
          <a:ln>
            <a:noFill/>
          </a:ln>
        </p:spPr>
      </p:pic>
      <p:pic>
        <p:nvPicPr>
          <p:cNvPr id="95" name="Shape 95"/>
          <p:cNvPicPr preferRelativeResize="0"/>
          <p:nvPr/>
        </p:nvPicPr>
        <p:blipFill rotWithShape="1">
          <a:blip r:embed="rId5">
            <a:alphaModFix/>
          </a:blip>
          <a:srcRect/>
          <a:stretch/>
        </p:blipFill>
        <p:spPr>
          <a:xfrm>
            <a:off x="7329787" y="4504402"/>
            <a:ext cx="213500" cy="427000"/>
          </a:xfrm>
          <a:prstGeom prst="rect">
            <a:avLst/>
          </a:prstGeom>
          <a:noFill/>
          <a:ln>
            <a:noFill/>
          </a:ln>
        </p:spPr>
      </p:pic>
      <p:pic>
        <p:nvPicPr>
          <p:cNvPr id="96" name="Shape 96"/>
          <p:cNvPicPr preferRelativeResize="0"/>
          <p:nvPr/>
        </p:nvPicPr>
        <p:blipFill>
          <a:blip r:embed="rId6">
            <a:alphaModFix/>
          </a:blip>
          <a:stretch>
            <a:fillRect/>
          </a:stretch>
        </p:blipFill>
        <p:spPr>
          <a:xfrm>
            <a:off x="5444487" y="3704689"/>
            <a:ext cx="175400" cy="100225"/>
          </a:xfrm>
          <a:prstGeom prst="rect">
            <a:avLst/>
          </a:prstGeom>
          <a:noFill/>
          <a:ln>
            <a:noFill/>
          </a:ln>
        </p:spPr>
      </p:pic>
      <p:pic>
        <p:nvPicPr>
          <p:cNvPr id="97" name="Shape 97"/>
          <p:cNvPicPr preferRelativeResize="0"/>
          <p:nvPr/>
        </p:nvPicPr>
        <p:blipFill>
          <a:blip r:embed="rId7">
            <a:alphaModFix/>
          </a:blip>
          <a:stretch>
            <a:fillRect/>
          </a:stretch>
        </p:blipFill>
        <p:spPr>
          <a:xfrm>
            <a:off x="5425437" y="3989039"/>
            <a:ext cx="175400" cy="350800"/>
          </a:xfrm>
          <a:prstGeom prst="rect">
            <a:avLst/>
          </a:prstGeom>
          <a:noFill/>
          <a:ln>
            <a:noFill/>
          </a:ln>
        </p:spPr>
      </p:pic>
      <p:pic>
        <p:nvPicPr>
          <p:cNvPr id="98" name="Shape 98"/>
          <p:cNvPicPr preferRelativeResize="0"/>
          <p:nvPr/>
        </p:nvPicPr>
        <p:blipFill>
          <a:blip r:embed="rId8">
            <a:alphaModFix/>
          </a:blip>
          <a:stretch>
            <a:fillRect/>
          </a:stretch>
        </p:blipFill>
        <p:spPr>
          <a:xfrm>
            <a:off x="5406387" y="4547627"/>
            <a:ext cx="213500" cy="360750"/>
          </a:xfrm>
          <a:prstGeom prst="rect">
            <a:avLst/>
          </a:prstGeom>
          <a:noFill/>
          <a:ln>
            <a:noFill/>
          </a:ln>
        </p:spPr>
      </p:pic>
      <p:sp>
        <p:nvSpPr>
          <p:cNvPr id="99" name="Shape 9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7</a:t>
            </a:fld>
            <a:endParaRPr lang="en"/>
          </a:p>
        </p:txBody>
      </p:sp>
      <p:pic>
        <p:nvPicPr>
          <p:cNvPr id="100" name="Shape 100" descr="chigi fol. 64v.jpg"/>
          <p:cNvPicPr preferRelativeResize="0"/>
          <p:nvPr/>
        </p:nvPicPr>
        <p:blipFill rotWithShape="1">
          <a:blip r:embed="rId9">
            <a:alphaModFix/>
          </a:blip>
          <a:srcRect l="6533" t="14661" r="13791" b="13643"/>
          <a:stretch/>
        </p:blipFill>
        <p:spPr>
          <a:xfrm>
            <a:off x="94275" y="21237"/>
            <a:ext cx="4216924" cy="5101026"/>
          </a:xfrm>
          <a:prstGeom prst="rect">
            <a:avLst/>
          </a:prstGeom>
          <a:noFill/>
          <a:ln>
            <a:noFill/>
          </a:ln>
        </p:spPr>
      </p:pic>
      <p:sp>
        <p:nvSpPr>
          <p:cNvPr id="101" name="Shape 101"/>
          <p:cNvSpPr txBox="1"/>
          <p:nvPr/>
        </p:nvSpPr>
        <p:spPr>
          <a:xfrm>
            <a:off x="4682000" y="3278177"/>
            <a:ext cx="1662300" cy="350700"/>
          </a:xfrm>
          <a:prstGeom prst="rect">
            <a:avLst/>
          </a:prstGeom>
          <a:noFill/>
          <a:ln>
            <a:noFill/>
          </a:ln>
        </p:spPr>
        <p:txBody>
          <a:bodyPr lIns="91425" tIns="91425" rIns="91425" bIns="91425" anchor="ctr" anchorCtr="0">
            <a:noAutofit/>
          </a:bodyPr>
          <a:lstStyle/>
          <a:p>
            <a:pPr lvl="0" algn="ctr" rtl="0">
              <a:spcBef>
                <a:spcPts val="0"/>
              </a:spcBef>
              <a:buNone/>
            </a:pPr>
            <a:r>
              <a:rPr lang="en" b="1"/>
              <a:t>Modern Notes</a:t>
            </a:r>
          </a:p>
        </p:txBody>
      </p:sp>
      <p:sp>
        <p:nvSpPr>
          <p:cNvPr id="102" name="Shape 102"/>
          <p:cNvSpPr txBox="1"/>
          <p:nvPr/>
        </p:nvSpPr>
        <p:spPr>
          <a:xfrm>
            <a:off x="6323800" y="3278177"/>
            <a:ext cx="2207400" cy="350700"/>
          </a:xfrm>
          <a:prstGeom prst="rect">
            <a:avLst/>
          </a:prstGeom>
          <a:noFill/>
          <a:ln>
            <a:noFill/>
          </a:ln>
        </p:spPr>
        <p:txBody>
          <a:bodyPr lIns="91425" tIns="91425" rIns="91425" bIns="91425" anchor="ctr" anchorCtr="0">
            <a:noAutofit/>
          </a:bodyPr>
          <a:lstStyle/>
          <a:p>
            <a:pPr lvl="0" algn="ctr" rtl="0">
              <a:spcBef>
                <a:spcPts val="0"/>
              </a:spcBef>
              <a:buNone/>
            </a:pPr>
            <a:r>
              <a:rPr lang="en" b="1"/>
              <a:t>(White) mensural notes</a:t>
            </a:r>
          </a:p>
        </p:txBody>
      </p:sp>
      <p:sp>
        <p:nvSpPr>
          <p:cNvPr id="103" name="Shape 103"/>
          <p:cNvSpPr txBox="1"/>
          <p:nvPr/>
        </p:nvSpPr>
        <p:spPr>
          <a:xfrm>
            <a:off x="4538250" y="724075"/>
            <a:ext cx="4136700" cy="2309100"/>
          </a:xfrm>
          <a:prstGeom prst="rect">
            <a:avLst/>
          </a:prstGeom>
          <a:noFill/>
          <a:ln>
            <a:noFill/>
          </a:ln>
        </p:spPr>
        <p:txBody>
          <a:bodyPr lIns="91425" tIns="91425" rIns="91425" bIns="91425" anchor="t" anchorCtr="0">
            <a:noAutofit/>
          </a:bodyPr>
          <a:lstStyle/>
          <a:p>
            <a:pPr lvl="0" algn="just" rtl="0">
              <a:lnSpc>
                <a:spcPct val="115000"/>
              </a:lnSpc>
              <a:spcBef>
                <a:spcPts val="0"/>
              </a:spcBef>
              <a:spcAft>
                <a:spcPts val="1600"/>
              </a:spcAft>
              <a:buNone/>
            </a:pPr>
            <a:r>
              <a:rPr lang="en" dirty="0">
                <a:solidFill>
                  <a:srgbClr val="595959"/>
                </a:solidFill>
              </a:rPr>
              <a:t>System of notation used from the 1250s to 1600s</a:t>
            </a:r>
          </a:p>
          <a:p>
            <a:pPr lvl="0" algn="just" rtl="0">
              <a:lnSpc>
                <a:spcPct val="115000"/>
              </a:lnSpc>
              <a:spcBef>
                <a:spcPts val="0"/>
              </a:spcBef>
              <a:spcAft>
                <a:spcPts val="1600"/>
              </a:spcAft>
              <a:buNone/>
            </a:pPr>
            <a:r>
              <a:rPr lang="en" dirty="0">
                <a:solidFill>
                  <a:srgbClr val="595959"/>
                </a:solidFill>
              </a:rPr>
              <a:t>Looks similar to our common Western music notation (CMN):</a:t>
            </a:r>
          </a:p>
          <a:p>
            <a:pPr marL="457200" lvl="0" indent="-317500" algn="just" rtl="0">
              <a:lnSpc>
                <a:spcPct val="115000"/>
              </a:lnSpc>
              <a:spcBef>
                <a:spcPts val="0"/>
              </a:spcBef>
              <a:spcAft>
                <a:spcPts val="1600"/>
              </a:spcAft>
              <a:buClr>
                <a:srgbClr val="595959"/>
              </a:buClr>
              <a:buFont typeface="Arial" charset="0"/>
              <a:buChar char="•"/>
            </a:pPr>
            <a:r>
              <a:rPr lang="en" dirty="0">
                <a:solidFill>
                  <a:srgbClr val="595959"/>
                </a:solidFill>
              </a:rPr>
              <a:t>Already uses staff-lines and clefs to indicate pitch</a:t>
            </a:r>
          </a:p>
          <a:p>
            <a:pPr marL="457200" lvl="0" indent="-317500" algn="just" rtl="0">
              <a:lnSpc>
                <a:spcPct val="115000"/>
              </a:lnSpc>
              <a:spcBef>
                <a:spcPts val="0"/>
              </a:spcBef>
              <a:spcAft>
                <a:spcPts val="1600"/>
              </a:spcAft>
              <a:buClr>
                <a:srgbClr val="595959"/>
              </a:buClr>
              <a:buFont typeface="Arial" charset="0"/>
              <a:buChar char="•"/>
            </a:pPr>
            <a:r>
              <a:rPr lang="en" dirty="0">
                <a:solidFill>
                  <a:srgbClr val="595959"/>
                </a:solidFill>
              </a:rPr>
              <a:t>Mensural note-shapes are similar to CMN note-shapes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311700" y="222800"/>
            <a:ext cx="8520600" cy="572700"/>
          </a:xfrm>
          <a:prstGeom prst="rect">
            <a:avLst/>
          </a:prstGeom>
        </p:spPr>
        <p:txBody>
          <a:bodyPr lIns="91425" tIns="91425" rIns="91425" bIns="91425" anchor="t" anchorCtr="0">
            <a:noAutofit/>
          </a:bodyPr>
          <a:lstStyle/>
          <a:p>
            <a:pPr lvl="0" rtl="0">
              <a:spcBef>
                <a:spcPts val="0"/>
              </a:spcBef>
              <a:buNone/>
            </a:pPr>
            <a:r>
              <a:rPr lang="en"/>
              <a:t>Mensural Notation</a:t>
            </a:r>
          </a:p>
        </p:txBody>
      </p:sp>
      <p:sp>
        <p:nvSpPr>
          <p:cNvPr id="109" name="Shape 109"/>
          <p:cNvSpPr txBox="1">
            <a:spLocks noGrp="1"/>
          </p:cNvSpPr>
          <p:nvPr>
            <p:ph type="body" idx="1"/>
          </p:nvPr>
        </p:nvSpPr>
        <p:spPr>
          <a:xfrm>
            <a:off x="396000" y="837475"/>
            <a:ext cx="3644100" cy="11016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The note-shapes are similar and there is a clear hierarchy in the note duration</a:t>
            </a:r>
          </a:p>
        </p:txBody>
      </p:sp>
      <p:sp>
        <p:nvSpPr>
          <p:cNvPr id="110" name="Shape 110"/>
          <p:cNvSpPr txBox="1"/>
          <p:nvPr/>
        </p:nvSpPr>
        <p:spPr>
          <a:xfrm>
            <a:off x="410990" y="3317500"/>
            <a:ext cx="8076600" cy="1515600"/>
          </a:xfrm>
          <a:prstGeom prst="rect">
            <a:avLst/>
          </a:prstGeom>
          <a:noFill/>
          <a:ln>
            <a:noFill/>
          </a:ln>
        </p:spPr>
        <p:txBody>
          <a:bodyPr lIns="91425" tIns="91425" rIns="91425" bIns="91425" anchor="t" anchorCtr="0">
            <a:noAutofit/>
          </a:bodyPr>
          <a:lstStyle/>
          <a:p>
            <a:pPr marL="457200" lvl="0" indent="-342900" rtl="0">
              <a:lnSpc>
                <a:spcPct val="115000"/>
              </a:lnSpc>
              <a:spcBef>
                <a:spcPts val="0"/>
              </a:spcBef>
              <a:spcAft>
                <a:spcPts val="1000"/>
              </a:spcAft>
              <a:buClr>
                <a:schemeClr val="dk2"/>
              </a:buClr>
              <a:buSzPct val="100000"/>
              <a:buFont typeface="Arial" charset="0"/>
              <a:buChar char="•"/>
            </a:pPr>
            <a:r>
              <a:rPr lang="en" sz="1800" dirty="0">
                <a:solidFill>
                  <a:schemeClr val="dk2"/>
                </a:solidFill>
              </a:rPr>
              <a:t>The value is determined by two factors:</a:t>
            </a:r>
          </a:p>
          <a:p>
            <a:pPr marL="971550" lvl="1" indent="-285750" rtl="0">
              <a:lnSpc>
                <a:spcPct val="115000"/>
              </a:lnSpc>
              <a:spcBef>
                <a:spcPts val="0"/>
              </a:spcBef>
              <a:spcAft>
                <a:spcPts val="1000"/>
              </a:spcAft>
              <a:buClr>
                <a:schemeClr val="dk2"/>
              </a:buClr>
              <a:buFont typeface="Arial" charset="0"/>
              <a:buChar char="•"/>
            </a:pPr>
            <a:r>
              <a:rPr lang="en" sz="1800" dirty="0">
                <a:solidFill>
                  <a:schemeClr val="dk2"/>
                </a:solidFill>
              </a:rPr>
              <a:t>Mensuration</a:t>
            </a:r>
          </a:p>
          <a:p>
            <a:pPr marL="971550" lvl="1" indent="-285750" rtl="0">
              <a:lnSpc>
                <a:spcPct val="115000"/>
              </a:lnSpc>
              <a:spcBef>
                <a:spcPts val="0"/>
              </a:spcBef>
              <a:spcAft>
                <a:spcPts val="1000"/>
              </a:spcAft>
              <a:buClr>
                <a:schemeClr val="dk2"/>
              </a:buClr>
              <a:buFont typeface="Arial" charset="0"/>
              <a:buChar char="•"/>
            </a:pPr>
            <a:r>
              <a:rPr lang="en" sz="1800" dirty="0">
                <a:solidFill>
                  <a:schemeClr val="dk2"/>
                </a:solidFill>
              </a:rPr>
              <a:t>Context</a:t>
            </a:r>
          </a:p>
        </p:txBody>
      </p:sp>
      <p:sp>
        <p:nvSpPr>
          <p:cNvPr id="111" name="Shape 111"/>
          <p:cNvSpPr txBox="1">
            <a:spLocks noGrp="1"/>
          </p:cNvSpPr>
          <p:nvPr>
            <p:ph type="body" idx="1"/>
          </p:nvPr>
        </p:nvSpPr>
        <p:spPr>
          <a:xfrm>
            <a:off x="311700" y="2799600"/>
            <a:ext cx="8520600" cy="3936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It can either be triple (i.e., “perfect”) or duple (i.e., “imperfect”)</a:t>
            </a:r>
          </a:p>
        </p:txBody>
      </p:sp>
      <p:grpSp>
        <p:nvGrpSpPr>
          <p:cNvPr id="112" name="Shape 112"/>
          <p:cNvGrpSpPr/>
          <p:nvPr/>
        </p:nvGrpSpPr>
        <p:grpSpPr>
          <a:xfrm>
            <a:off x="4134362" y="1262787"/>
            <a:ext cx="750900" cy="1412500"/>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91425" tIns="91425" rIns="91425" bIns="91425" anchor="ctr" anchorCtr="0">
              <a:noAutofit/>
            </a:bodyPr>
            <a:lstStyle/>
            <a:p>
              <a:pPr lvl="0" algn="ctr" rtl="0">
                <a:spcBef>
                  <a:spcPts val="0"/>
                </a:spcBef>
                <a:buNone/>
              </a:pPr>
              <a:r>
                <a:rPr lang="en" sz="1100" b="1" i="1"/>
                <a:t>longest</a:t>
              </a:r>
            </a:p>
          </p:txBody>
        </p:sp>
        <p:sp>
          <p:nvSpPr>
            <p:cNvPr id="114" name="Shape 114"/>
            <p:cNvSpPr txBox="1"/>
            <p:nvPr/>
          </p:nvSpPr>
          <p:spPr>
            <a:xfrm>
              <a:off x="3430037" y="2495712"/>
              <a:ext cx="750900" cy="261000"/>
            </a:xfrm>
            <a:prstGeom prst="rect">
              <a:avLst/>
            </a:prstGeom>
            <a:noFill/>
            <a:ln>
              <a:noFill/>
            </a:ln>
          </p:spPr>
          <p:txBody>
            <a:bodyPr lIns="91425" tIns="91425" rIns="91425" bIns="91425" anchor="ctr" anchorCtr="0">
              <a:noAutofit/>
            </a:bodyPr>
            <a:lstStyle/>
            <a:p>
              <a:pPr lvl="0" algn="ctr" rtl="0">
                <a:spcBef>
                  <a:spcPts val="0"/>
                </a:spcBef>
                <a:buNone/>
              </a:pPr>
              <a:r>
                <a:rPr lang="en" sz="1100"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sp>
        <p:nvSpPr>
          <p:cNvPr id="116" name="Shape 116"/>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8</a:t>
            </a:fld>
            <a:endParaRPr lang="en"/>
          </a:p>
        </p:txBody>
      </p:sp>
      <p:pic>
        <p:nvPicPr>
          <p:cNvPr id="117" name="Shape 117"/>
          <p:cNvPicPr preferRelativeResize="0"/>
          <p:nvPr/>
        </p:nvPicPr>
        <p:blipFill rotWithShape="1">
          <a:blip r:embed="rId3">
            <a:alphaModFix/>
          </a:blip>
          <a:srcRect r="3138"/>
          <a:stretch/>
        </p:blipFill>
        <p:spPr>
          <a:xfrm>
            <a:off x="4979525" y="690250"/>
            <a:ext cx="1215900" cy="1985050"/>
          </a:xfrm>
          <a:prstGeom prst="rect">
            <a:avLst/>
          </a:prstGeom>
          <a:noFill/>
          <a:ln>
            <a:noFill/>
          </a:ln>
        </p:spPr>
      </p:pic>
      <p:sp>
        <p:nvSpPr>
          <p:cNvPr id="118" name="Shape 118"/>
          <p:cNvSpPr txBox="1">
            <a:spLocks noGrp="1"/>
          </p:cNvSpPr>
          <p:nvPr>
            <p:ph type="body" idx="1"/>
          </p:nvPr>
        </p:nvSpPr>
        <p:spPr>
          <a:xfrm>
            <a:off x="311700" y="2007837"/>
            <a:ext cx="3644100" cy="723000"/>
          </a:xfrm>
          <a:prstGeom prst="rect">
            <a:avLst/>
          </a:prstGeom>
        </p:spPr>
        <p:txBody>
          <a:bodyPr lIns="91425" tIns="91425" rIns="91425" bIns="91425" anchor="t" anchorCtr="0">
            <a:noAutofit/>
          </a:bodyPr>
          <a:lstStyle/>
          <a:p>
            <a:pPr marL="514350" lvl="0" indent="-285750" rtl="0">
              <a:spcBef>
                <a:spcPts val="0"/>
              </a:spcBef>
              <a:buFont typeface="Arial" charset="0"/>
              <a:buChar char="•"/>
            </a:pPr>
            <a:r>
              <a:rPr lang="en" dirty="0"/>
              <a:t>But, the actual value of these notes is ambiguous</a:t>
            </a:r>
          </a:p>
        </p:txBody>
      </p:sp>
      <p:pic>
        <p:nvPicPr>
          <p:cNvPr id="119" name="Shape 119"/>
          <p:cNvPicPr preferRelativeResize="0"/>
          <p:nvPr/>
        </p:nvPicPr>
        <p:blipFill>
          <a:blip r:embed="rId4">
            <a:alphaModFix/>
          </a:blip>
          <a:stretch>
            <a:fillRect/>
          </a:stretch>
        </p:blipFill>
        <p:spPr>
          <a:xfrm>
            <a:off x="4979550" y="661449"/>
            <a:ext cx="3591706" cy="2138150"/>
          </a:xfrm>
          <a:prstGeom prst="rect">
            <a:avLst/>
          </a:prstGeom>
          <a:noFill/>
          <a:ln>
            <a:noFill/>
          </a:ln>
        </p:spPr>
      </p:pic>
      <p:pic>
        <p:nvPicPr>
          <p:cNvPr id="120" name="Shape 120"/>
          <p:cNvPicPr preferRelativeResize="0"/>
          <p:nvPr/>
        </p:nvPicPr>
        <p:blipFill rotWithShape="1">
          <a:blip r:embed="rId4">
            <a:alphaModFix/>
          </a:blip>
          <a:srcRect r="57493"/>
          <a:stretch/>
        </p:blipFill>
        <p:spPr>
          <a:xfrm>
            <a:off x="4979550" y="661449"/>
            <a:ext cx="1526724" cy="213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0" build="p"/>
      <p:bldP spid="11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129" name="Shape 129"/>
          <p:cNvPicPr preferRelativeResize="0"/>
          <p:nvPr/>
        </p:nvPicPr>
        <p:blipFill>
          <a:blip r:embed="rId3">
            <a:alphaModFix/>
          </a:blip>
          <a:stretch>
            <a:fillRect/>
          </a:stretch>
        </p:blipFill>
        <p:spPr>
          <a:xfrm>
            <a:off x="665125" y="2510425"/>
            <a:ext cx="3495096" cy="665724"/>
          </a:xfrm>
          <a:prstGeom prst="rect">
            <a:avLst/>
          </a:prstGeom>
          <a:noFill/>
          <a:ln>
            <a:noFill/>
          </a:ln>
        </p:spPr>
      </p:pic>
      <p:sp>
        <p:nvSpPr>
          <p:cNvPr id="125" name="Shape 125"/>
          <p:cNvSpPr txBox="1">
            <a:spLocks noGrp="1"/>
          </p:cNvSpPr>
          <p:nvPr>
            <p:ph type="title"/>
          </p:nvPr>
        </p:nvSpPr>
        <p:spPr>
          <a:xfrm>
            <a:off x="311700" y="307575"/>
            <a:ext cx="8520600" cy="572700"/>
          </a:xfrm>
          <a:prstGeom prst="rect">
            <a:avLst/>
          </a:prstGeom>
        </p:spPr>
        <p:txBody>
          <a:bodyPr lIns="91425" tIns="91425" rIns="91425" bIns="91425" anchor="t" anchorCtr="0">
            <a:noAutofit/>
          </a:bodyPr>
          <a:lstStyle/>
          <a:p>
            <a:pPr lvl="0" rtl="0">
              <a:spcBef>
                <a:spcPts val="0"/>
              </a:spcBef>
              <a:buNone/>
            </a:pPr>
            <a:r>
              <a:rPr lang="en"/>
              <a:t>Examples of Context Changing the Note’s Value</a:t>
            </a:r>
          </a:p>
        </p:txBody>
      </p:sp>
      <p:sp>
        <p:nvSpPr>
          <p:cNvPr id="126" name="Shape 126"/>
          <p:cNvSpPr txBox="1">
            <a:spLocks noGrp="1"/>
          </p:cNvSpPr>
          <p:nvPr>
            <p:ph type="body" idx="1"/>
          </p:nvPr>
        </p:nvSpPr>
        <p:spPr>
          <a:xfrm>
            <a:off x="382950" y="943425"/>
            <a:ext cx="8089500" cy="540000"/>
          </a:xfrm>
          <a:prstGeom prst="rect">
            <a:avLst/>
          </a:prstGeom>
        </p:spPr>
        <p:txBody>
          <a:bodyPr lIns="91425" tIns="91425" rIns="91425" bIns="91425" anchor="ctr" anchorCtr="0">
            <a:noAutofit/>
          </a:bodyPr>
          <a:lstStyle/>
          <a:p>
            <a:pPr lvl="0" rtl="0">
              <a:spcBef>
                <a:spcPts val="0"/>
              </a:spcBef>
              <a:spcAft>
                <a:spcPts val="0"/>
              </a:spcAft>
              <a:buNone/>
            </a:pPr>
            <a:r>
              <a:rPr lang="en" dirty="0"/>
              <a:t>Mensuration:  </a:t>
            </a:r>
            <a:r>
              <a:rPr lang="en-CA" dirty="0" smtClean="0"/>
              <a:t>  </a:t>
            </a:r>
            <a:r>
              <a:rPr lang="en" dirty="0" smtClean="0"/>
              <a:t>modus </a:t>
            </a:r>
            <a:r>
              <a:rPr lang="en" dirty="0"/>
              <a:t>(longs) = </a:t>
            </a:r>
            <a:r>
              <a:rPr lang="en" dirty="0" smtClean="0"/>
              <a:t>3</a:t>
            </a:r>
            <a:r>
              <a:rPr lang="en-CA" dirty="0" smtClean="0"/>
              <a:t>	   </a:t>
            </a:r>
            <a:r>
              <a:rPr lang="en" dirty="0" smtClean="0"/>
              <a:t>→</a:t>
            </a:r>
            <a:r>
              <a:rPr lang="en-CA" dirty="0"/>
              <a:t>	</a:t>
            </a:r>
            <a:r>
              <a:rPr lang="en" dirty="0" smtClean="0"/>
              <a:t>Longs </a:t>
            </a:r>
            <a:r>
              <a:rPr lang="en" dirty="0"/>
              <a:t>are perfect by default</a:t>
            </a:r>
          </a:p>
        </p:txBody>
      </p:sp>
      <p:sp>
        <p:nvSpPr>
          <p:cNvPr id="127" name="Shape 1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9</a:t>
            </a:fld>
            <a:endParaRPr lang="en"/>
          </a:p>
        </p:txBody>
      </p:sp>
      <p:pic>
        <p:nvPicPr>
          <p:cNvPr id="130" name="Shape 130"/>
          <p:cNvPicPr preferRelativeResize="0"/>
          <p:nvPr/>
        </p:nvPicPr>
        <p:blipFill>
          <a:blip r:embed="rId4">
            <a:alphaModFix/>
          </a:blip>
          <a:stretch>
            <a:fillRect/>
          </a:stretch>
        </p:blipFill>
        <p:spPr>
          <a:xfrm>
            <a:off x="665124" y="3626674"/>
            <a:ext cx="4480298" cy="665725"/>
          </a:xfrm>
          <a:prstGeom prst="rect">
            <a:avLst/>
          </a:prstGeom>
          <a:noFill/>
          <a:ln>
            <a:noFill/>
          </a:ln>
        </p:spPr>
      </p:pic>
      <p:pic>
        <p:nvPicPr>
          <p:cNvPr id="128" name="Shape 128"/>
          <p:cNvPicPr preferRelativeResize="0"/>
          <p:nvPr/>
        </p:nvPicPr>
        <p:blipFill>
          <a:blip r:embed="rId5">
            <a:alphaModFix/>
          </a:blip>
          <a:stretch>
            <a:fillRect/>
          </a:stretch>
        </p:blipFill>
        <p:spPr>
          <a:xfrm>
            <a:off x="665125" y="1546575"/>
            <a:ext cx="2605774" cy="665725"/>
          </a:xfrm>
          <a:prstGeom prst="rect">
            <a:avLst/>
          </a:prstGeom>
          <a:noFill/>
          <a:ln>
            <a:noFill/>
          </a:ln>
        </p:spPr>
      </p:pic>
      <p:sp>
        <p:nvSpPr>
          <p:cNvPr id="131" name="Shape 131"/>
          <p:cNvSpPr/>
          <p:nvPr/>
        </p:nvSpPr>
        <p:spPr>
          <a:xfrm>
            <a:off x="663275" y="1559750"/>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2" name="Shape 132"/>
          <p:cNvSpPr/>
          <p:nvPr/>
        </p:nvSpPr>
        <p:spPr>
          <a:xfrm>
            <a:off x="1422275" y="1559800"/>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3" name="Shape 133"/>
          <p:cNvSpPr/>
          <p:nvPr/>
        </p:nvSpPr>
        <p:spPr>
          <a:xfrm>
            <a:off x="663275" y="2487200"/>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4" name="Shape 134"/>
          <p:cNvSpPr/>
          <p:nvPr/>
        </p:nvSpPr>
        <p:spPr>
          <a:xfrm>
            <a:off x="2283375" y="2487200"/>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35" name="Shape 135"/>
          <p:cNvPicPr preferRelativeResize="0"/>
          <p:nvPr/>
        </p:nvPicPr>
        <p:blipFill>
          <a:blip r:embed="rId6">
            <a:alphaModFix/>
          </a:blip>
          <a:stretch>
            <a:fillRect/>
          </a:stretch>
        </p:blipFill>
        <p:spPr>
          <a:xfrm>
            <a:off x="665125" y="3252126"/>
            <a:ext cx="1053850" cy="172500"/>
          </a:xfrm>
          <a:prstGeom prst="rect">
            <a:avLst/>
          </a:prstGeom>
          <a:noFill/>
          <a:ln>
            <a:noFill/>
          </a:ln>
        </p:spPr>
      </p:pic>
      <p:cxnSp>
        <p:nvCxnSpPr>
          <p:cNvPr id="136" name="Shape 136"/>
          <p:cNvCxnSpPr/>
          <p:nvPr/>
        </p:nvCxnSpPr>
        <p:spPr>
          <a:xfrm flipH="1">
            <a:off x="1523450" y="3209600"/>
            <a:ext cx="202200" cy="240300"/>
          </a:xfrm>
          <a:prstGeom prst="straightConnector1">
            <a:avLst/>
          </a:prstGeom>
          <a:noFill/>
          <a:ln w="19050" cap="flat" cmpd="sng">
            <a:solidFill>
              <a:srgbClr val="FF0000"/>
            </a:solidFill>
            <a:prstDash val="solid"/>
            <a:round/>
            <a:headEnd type="none" w="lg" len="lg"/>
            <a:tailEnd type="none" w="lg" len="lg"/>
          </a:ln>
        </p:spPr>
      </p:cxnSp>
      <p:sp>
        <p:nvSpPr>
          <p:cNvPr id="137" name="Shape 137"/>
          <p:cNvSpPr/>
          <p:nvPr/>
        </p:nvSpPr>
        <p:spPr>
          <a:xfrm>
            <a:off x="663275" y="2482162"/>
            <a:ext cx="1620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 name="Shape 138"/>
          <p:cNvSpPr/>
          <p:nvPr/>
        </p:nvSpPr>
        <p:spPr>
          <a:xfrm>
            <a:off x="663275" y="3626675"/>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9" name="Shape 139"/>
          <p:cNvSpPr/>
          <p:nvPr/>
        </p:nvSpPr>
        <p:spPr>
          <a:xfrm>
            <a:off x="3225625" y="3626675"/>
            <a:ext cx="7590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0" name="Shape 140"/>
          <p:cNvSpPr txBox="1"/>
          <p:nvPr/>
        </p:nvSpPr>
        <p:spPr>
          <a:xfrm>
            <a:off x="2522425" y="3955775"/>
            <a:ext cx="474300" cy="393600"/>
          </a:xfrm>
          <a:prstGeom prst="rect">
            <a:avLst/>
          </a:prstGeom>
          <a:noFill/>
          <a:ln>
            <a:noFill/>
          </a:ln>
        </p:spPr>
        <p:txBody>
          <a:bodyPr lIns="91425" tIns="91425" rIns="91425" bIns="91425" anchor="t" anchorCtr="0">
            <a:noAutofit/>
          </a:bodyPr>
          <a:lstStyle/>
          <a:p>
            <a:pPr lvl="0">
              <a:spcBef>
                <a:spcPts val="0"/>
              </a:spcBef>
              <a:buNone/>
            </a:pPr>
            <a:r>
              <a:rPr lang="en" dirty="0"/>
              <a:t>x 2</a:t>
            </a:r>
          </a:p>
        </p:txBody>
      </p:sp>
      <p:pic>
        <p:nvPicPr>
          <p:cNvPr id="141" name="Shape 141"/>
          <p:cNvPicPr preferRelativeResize="0"/>
          <p:nvPr/>
        </p:nvPicPr>
        <p:blipFill>
          <a:blip r:embed="rId7">
            <a:alphaModFix/>
          </a:blip>
          <a:stretch>
            <a:fillRect/>
          </a:stretch>
        </p:blipFill>
        <p:spPr>
          <a:xfrm>
            <a:off x="2337014" y="4427150"/>
            <a:ext cx="651722" cy="240300"/>
          </a:xfrm>
          <a:prstGeom prst="rect">
            <a:avLst/>
          </a:prstGeom>
          <a:noFill/>
          <a:ln>
            <a:noFill/>
          </a:ln>
        </p:spPr>
      </p:pic>
      <p:sp>
        <p:nvSpPr>
          <p:cNvPr id="142" name="Shape 142"/>
          <p:cNvSpPr/>
          <p:nvPr/>
        </p:nvSpPr>
        <p:spPr>
          <a:xfrm>
            <a:off x="1422275" y="3612275"/>
            <a:ext cx="1803300" cy="652500"/>
          </a:xfrm>
          <a:prstGeom prst="rect">
            <a:avLst/>
          </a:prstGeom>
          <a:noFill/>
          <a:ln w="19050" cap="flat" cmpd="sng">
            <a:solidFill>
              <a:srgbClr val="3C78D8"/>
            </a:solidFill>
            <a:prstDash val="dash"/>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3" name="Shape 143"/>
          <p:cNvSpPr txBox="1"/>
          <p:nvPr/>
        </p:nvSpPr>
        <p:spPr>
          <a:xfrm>
            <a:off x="4573125" y="2611625"/>
            <a:ext cx="1830300" cy="393600"/>
          </a:xfrm>
          <a:prstGeom prst="rect">
            <a:avLst/>
          </a:prstGeom>
          <a:noFill/>
          <a:ln>
            <a:noFill/>
          </a:ln>
        </p:spPr>
        <p:txBody>
          <a:bodyPr lIns="91425" tIns="91425" rIns="91425" bIns="91425" anchor="t" anchorCtr="0">
            <a:noAutofit/>
          </a:bodyPr>
          <a:lstStyle/>
          <a:p>
            <a:pPr lvl="0">
              <a:spcBef>
                <a:spcPts val="0"/>
              </a:spcBef>
              <a:buNone/>
            </a:pPr>
            <a:r>
              <a:rPr lang="en" dirty="0"/>
              <a:t>Perfect → Imperfect</a:t>
            </a:r>
          </a:p>
        </p:txBody>
      </p:sp>
      <p:sp>
        <p:nvSpPr>
          <p:cNvPr id="144" name="Shape 144"/>
          <p:cNvSpPr txBox="1"/>
          <p:nvPr/>
        </p:nvSpPr>
        <p:spPr>
          <a:xfrm>
            <a:off x="5407100" y="3741725"/>
            <a:ext cx="996300" cy="393600"/>
          </a:xfrm>
          <a:prstGeom prst="rect">
            <a:avLst/>
          </a:prstGeom>
          <a:noFill/>
          <a:ln>
            <a:noFill/>
          </a:ln>
        </p:spPr>
        <p:txBody>
          <a:bodyPr lIns="91425" tIns="91425" rIns="91425" bIns="91425" anchor="t" anchorCtr="0">
            <a:noAutofit/>
          </a:bodyPr>
          <a:lstStyle/>
          <a:p>
            <a:pPr lvl="0" rtl="0">
              <a:spcBef>
                <a:spcPts val="0"/>
              </a:spcBef>
              <a:buNone/>
            </a:pPr>
            <a:r>
              <a:rPr lang="en"/>
              <a:t>Alteration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3"/>
                                        </p:tgtEl>
                                      </p:cBhvr>
                                    </p:animEffect>
                                    <p:set>
                                      <p:cBhvr>
                                        <p:cTn id="33" dur="1" fill="hold">
                                          <p:stCondLst>
                                            <p:cond delay="500"/>
                                          </p:stCondLst>
                                        </p:cTn>
                                        <p:tgtEl>
                                          <p:spTgt spid="13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1" nodeType="clickEffect">
                                  <p:stCondLst>
                                    <p:cond delay="0"/>
                                  </p:stCondLst>
                                  <p:childTnLst>
                                    <p:set>
                                      <p:cBhvr>
                                        <p:cTn id="52" dur="1" fill="hold">
                                          <p:stCondLst>
                                            <p:cond delay="0"/>
                                          </p:stCondLst>
                                        </p:cTn>
                                        <p:tgtEl>
                                          <p:spTgt spid="1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fade">
                                      <p:cBhvr>
                                        <p:cTn id="6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8" grpId="1" animBg="1"/>
      <p:bldP spid="139" grpId="0" animBg="1"/>
      <p:bldP spid="140" grpId="0"/>
      <p:bldP spid="143" grpId="0"/>
      <p:bldP spid="144" grpId="0"/>
    </p:bld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1836</Words>
  <Application>Microsoft Macintosh PowerPoint</Application>
  <PresentationFormat>On-screen Show (16:9)</PresentationFormat>
  <Paragraphs>298</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Courier New</vt:lpstr>
      <vt:lpstr>Helvetica</vt:lpstr>
      <vt:lpstr>Helvetica Neue</vt:lpstr>
      <vt:lpstr>Helvetica Neue Light</vt:lpstr>
      <vt:lpstr>Wingdings</vt:lpstr>
      <vt:lpstr>Arial</vt:lpstr>
      <vt:lpstr>simple-light-2</vt:lpstr>
      <vt:lpstr>A Methodology for Encoding Mensural Music: Introducing the Mensural MEI Translator</vt:lpstr>
      <vt:lpstr>PowerPoint Presentation</vt:lpstr>
      <vt:lpstr>And how can we get them encoded into Mensural MEI files?</vt:lpstr>
      <vt:lpstr>The Mensural MEI Translator</vt:lpstr>
      <vt:lpstr>A straightforward method to encode music repertories from the later Middle Ages and the Renaissance  </vt:lpstr>
      <vt:lpstr>Mensural Notation 101</vt:lpstr>
      <vt:lpstr>Mensural Notation</vt:lpstr>
      <vt:lpstr>Mensural Notation</vt:lpstr>
      <vt:lpstr>Examples of Context Changing the Note’s Value</vt:lpstr>
      <vt:lpstr>Methodology for Encoding Mensural Music</vt:lpstr>
      <vt:lpstr>Methodology</vt:lpstr>
      <vt:lpstr>Methodology</vt:lpstr>
      <vt:lpstr>Step 1: Transcribe</vt:lpstr>
      <vt:lpstr>PowerPoint Presentation</vt:lpstr>
      <vt:lpstr>Repertoire for first phase of ‘Measuring Polyphony’ project</vt:lpstr>
      <vt:lpstr>PowerPoint Presentation</vt:lpstr>
      <vt:lpstr>Step 3: The Mensural MEI Translator</vt:lpstr>
      <vt:lpstr>Three actions</vt:lpstr>
      <vt:lpstr>1. Decode the Sibelius marks</vt:lpstr>
      <vt:lpstr>2. Changes the CMN note names to the corresponding mensural note names</vt:lpstr>
      <vt:lpstr>3. Determines and encodes the quality of the note within the &lt;note&gt; element</vt:lpstr>
      <vt:lpstr>3. Determines and encodes the quality of the note within the &lt;note&gt; element</vt:lpstr>
      <vt:lpstr>Examples: Perfect, Imperfect, Altered</vt:lpstr>
      <vt:lpstr>Examples: Minor and Major Semibreves</vt:lpstr>
      <vt:lpstr>Mensural MEI Translator</vt:lpstr>
      <vt:lpstr>In Conclusion</vt:lpstr>
      <vt:lpstr>In Conclusion </vt:lpstr>
      <vt:lpstr>Thank you!  https://github.com/DDMAL/CMN-MEI_to_MensuralMEI_Translator</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Methodology for Encoding Mensural Music: Introducing the Mensural MEI Translator</dc:title>
  <cp:lastModifiedBy>thomaemartha@gmail.com</cp:lastModifiedBy>
  <cp:revision>40</cp:revision>
  <dcterms:modified xsi:type="dcterms:W3CDTF">2019-12-05T02:01:59Z</dcterms:modified>
</cp:coreProperties>
</file>